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6" r:id="rId1"/>
  </p:sldMasterIdLst>
  <p:notesMasterIdLst>
    <p:notesMasterId r:id="rId51"/>
  </p:notesMasterIdLst>
  <p:sldIdLst>
    <p:sldId id="256" r:id="rId2"/>
    <p:sldId id="283" r:id="rId3"/>
    <p:sldId id="257" r:id="rId4"/>
    <p:sldId id="258" r:id="rId5"/>
    <p:sldId id="259" r:id="rId6"/>
    <p:sldId id="269" r:id="rId7"/>
    <p:sldId id="260" r:id="rId8"/>
    <p:sldId id="261" r:id="rId9"/>
    <p:sldId id="268" r:id="rId10"/>
    <p:sldId id="284" r:id="rId11"/>
    <p:sldId id="262" r:id="rId12"/>
    <p:sldId id="263" r:id="rId13"/>
    <p:sldId id="264" r:id="rId14"/>
    <p:sldId id="265" r:id="rId15"/>
    <p:sldId id="266" r:id="rId16"/>
    <p:sldId id="270" r:id="rId17"/>
    <p:sldId id="285" r:id="rId18"/>
    <p:sldId id="286" r:id="rId19"/>
    <p:sldId id="271" r:id="rId20"/>
    <p:sldId id="295" r:id="rId21"/>
    <p:sldId id="296" r:id="rId22"/>
    <p:sldId id="297" r:id="rId23"/>
    <p:sldId id="287" r:id="rId24"/>
    <p:sldId id="288" r:id="rId25"/>
    <p:sldId id="306" r:id="rId26"/>
    <p:sldId id="272" r:id="rId27"/>
    <p:sldId id="292" r:id="rId28"/>
    <p:sldId id="273" r:id="rId29"/>
    <p:sldId id="293" r:id="rId30"/>
    <p:sldId id="294" r:id="rId31"/>
    <p:sldId id="289" r:id="rId32"/>
    <p:sldId id="290" r:id="rId33"/>
    <p:sldId id="291" r:id="rId34"/>
    <p:sldId id="299" r:id="rId35"/>
    <p:sldId id="300" r:id="rId36"/>
    <p:sldId id="301" r:id="rId37"/>
    <p:sldId id="302" r:id="rId38"/>
    <p:sldId id="303" r:id="rId39"/>
    <p:sldId id="304" r:id="rId40"/>
    <p:sldId id="274" r:id="rId41"/>
    <p:sldId id="275" r:id="rId42"/>
    <p:sldId id="276" r:id="rId43"/>
    <p:sldId id="277" r:id="rId44"/>
    <p:sldId id="278" r:id="rId45"/>
    <p:sldId id="279" r:id="rId46"/>
    <p:sldId id="280" r:id="rId47"/>
    <p:sldId id="281" r:id="rId48"/>
    <p:sldId id="282" r:id="rId49"/>
    <p:sldId id="30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3" autoAdjust="0"/>
    <p:restoredTop sz="94660"/>
  </p:normalViewPr>
  <p:slideViewPr>
    <p:cSldViewPr snapToGrid="0" snapToObjects="1">
      <p:cViewPr>
        <p:scale>
          <a:sx n="107" d="100"/>
          <a:sy n="107" d="100"/>
        </p:scale>
        <p:origin x="-9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A1CF5-53EC-2B40-B95B-72A9F79A1AA5}" type="datetimeFigureOut">
              <a:rPr lang="en-US" smtClean="0"/>
              <a:pPr/>
              <a:t>6/11/2013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AE4228-0521-9F49-83CA-EF063F83DD03}" type="slidenum">
              <a:rPr lang="en-US" smtClean="0"/>
              <a:pPr/>
              <a:t>‹#›</a:t>
            </a:fld>
            <a:endParaRPr lang="en-US"/>
          </a:p>
        </p:txBody>
      </p:sp>
    </p:spTree>
    <p:extLst>
      <p:ext uri="{BB962C8B-B14F-4D97-AF65-F5344CB8AC3E}">
        <p14:creationId xmlns:p14="http://schemas.microsoft.com/office/powerpoint/2010/main" val="13674283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acting morally, learning, creative accomplishment, playing music, having intelligent conversations, doing philosophy, and so on </a:t>
            </a:r>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8</a:t>
            </a:fld>
            <a:endParaRPr lang="en-US"/>
          </a:p>
        </p:txBody>
      </p:sp>
    </p:spTree>
    <p:extLst>
      <p:ext uri="{BB962C8B-B14F-4D97-AF65-F5344CB8AC3E}">
        <p14:creationId xmlns:p14="http://schemas.microsoft.com/office/powerpoint/2010/main" val="204784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become addicted to lower pleasures and no longer able to experience the higher ones, you are no longer a competent judge of both…</a:t>
            </a:r>
          </a:p>
          <a:p>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9</a:t>
            </a:fld>
            <a:endParaRPr lang="en-US"/>
          </a:p>
        </p:txBody>
      </p:sp>
    </p:spTree>
    <p:extLst>
      <p:ext uri="{BB962C8B-B14F-4D97-AF65-F5344CB8AC3E}">
        <p14:creationId xmlns:p14="http://schemas.microsoft.com/office/powerpoint/2010/main" val="32530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t>
            </a:r>
            <a:r>
              <a:rPr lang="en-US" dirty="0" err="1" smtClean="0"/>
              <a:t>utilitarians</a:t>
            </a:r>
            <a:r>
              <a:rPr lang="en-US" dirty="0" smtClean="0"/>
              <a:t>, whether pot should be legalized depends on whether it increases or decreases happiness.</a:t>
            </a:r>
          </a:p>
          <a:p>
            <a:r>
              <a:rPr lang="en-US" dirty="0" smtClean="0"/>
              <a:t>It is morally relevant that pot brings pleasure, enhancing sensory activities.  Enjoyment is not irrelevant to morality.</a:t>
            </a:r>
          </a:p>
          <a:p>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13</a:t>
            </a:fld>
            <a:endParaRPr lang="en-US"/>
          </a:p>
        </p:txBody>
      </p:sp>
    </p:spTree>
    <p:extLst>
      <p:ext uri="{BB962C8B-B14F-4D97-AF65-F5344CB8AC3E}">
        <p14:creationId xmlns:p14="http://schemas.microsoft.com/office/powerpoint/2010/main" val="181464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Americian</a:t>
            </a:r>
            <a:r>
              <a:rPr lang="en-US" baseline="0" dirty="0" smtClean="0"/>
              <a:t> Dietetic Association and the USDA agree, </a:t>
            </a:r>
            <a:r>
              <a:rPr lang="en-US" baseline="0" dirty="0" err="1" smtClean="0"/>
              <a:t>vegeterianism</a:t>
            </a:r>
            <a:r>
              <a:rPr lang="en-US" baseline="0" dirty="0" smtClean="0"/>
              <a:t> is not only </a:t>
            </a:r>
            <a:r>
              <a:rPr lang="en-US" baseline="0" dirty="0" err="1" smtClean="0"/>
              <a:t>nutrintional</a:t>
            </a:r>
            <a:r>
              <a:rPr lang="en-US" baseline="0" dirty="0" smtClean="0"/>
              <a:t> and healthy for pregnant mothers, infants, children, adults, seniors, and athletes, but in </a:t>
            </a:r>
            <a:r>
              <a:rPr lang="en-US" baseline="0" dirty="0" err="1" smtClean="0"/>
              <a:t>mnay</a:t>
            </a:r>
            <a:r>
              <a:rPr lang="en-US" baseline="0" dirty="0" smtClean="0"/>
              <a:t> cases can be used to treat certain diseases (lower in </a:t>
            </a:r>
            <a:r>
              <a:rPr lang="en-US" baseline="0" dirty="0" err="1" smtClean="0"/>
              <a:t>cholesteroral</a:t>
            </a:r>
            <a:r>
              <a:rPr lang="en-US" baseline="0" dirty="0" smtClean="0"/>
              <a:t> and fat, higher in vitamins and nutrients).  </a:t>
            </a:r>
            <a:r>
              <a:rPr lang="en-US" baseline="0" dirty="0" err="1" smtClean="0"/>
              <a:t>Systemati</a:t>
            </a:r>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19</a:t>
            </a:fld>
            <a:endParaRPr lang="en-US"/>
          </a:p>
        </p:txBody>
      </p:sp>
    </p:spTree>
    <p:extLst>
      <p:ext uri="{BB962C8B-B14F-4D97-AF65-F5344CB8AC3E}">
        <p14:creationId xmlns:p14="http://schemas.microsoft.com/office/powerpoint/2010/main" val="145338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28</a:t>
            </a:fld>
            <a:endParaRPr lang="en-US"/>
          </a:p>
        </p:txBody>
      </p:sp>
    </p:spTree>
    <p:extLst>
      <p:ext uri="{BB962C8B-B14F-4D97-AF65-F5344CB8AC3E}">
        <p14:creationId xmlns:p14="http://schemas.microsoft.com/office/powerpoint/2010/main" val="2290807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10,000 deaths estimated, cruel experiments</a:t>
            </a:r>
            <a:r>
              <a:rPr lang="en-US" baseline="0" dirty="0" smtClean="0"/>
              <a:t>, dropping plague bags in cities, injecting rats (as shown above) with plague.</a:t>
            </a:r>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29</a:t>
            </a:fld>
            <a:endParaRPr lang="en-US"/>
          </a:p>
        </p:txBody>
      </p:sp>
    </p:spTree>
    <p:extLst>
      <p:ext uri="{BB962C8B-B14F-4D97-AF65-F5344CB8AC3E}">
        <p14:creationId xmlns:p14="http://schemas.microsoft.com/office/powerpoint/2010/main" val="3366480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it’s morally different in a way that cannot be explained by the unpleasant feelings in the latter case to physically kill someone, then it seems that utilitarianism is not the whole story of </a:t>
            </a:r>
            <a:r>
              <a:rPr lang="en-US" baseline="0" dirty="0" err="1" smtClean="0"/>
              <a:t>moralty</a:t>
            </a:r>
            <a:r>
              <a:rPr lang="en-US" baseline="0" dirty="0" smtClean="0"/>
              <a:t>.  In fact, different parts of the brain are activated when you consider actually pushing someone.  This dilemma was first introduced by </a:t>
            </a:r>
            <a:r>
              <a:rPr lang="en-US" baseline="0" dirty="0" err="1" smtClean="0"/>
              <a:t>Philippa</a:t>
            </a:r>
            <a:r>
              <a:rPr lang="en-US" baseline="0" dirty="0" smtClean="0"/>
              <a:t> Foote, I believe, in an article about Abortions and the doctrine of double effect (the action produces one good consequence and one evil, but if your action produces the evil one rather than the good one directly, it seems immoral I think the idea is.  Anyway, it’s a useful way to engage the students and get them to see that morality might not just be a matter of </a:t>
            </a:r>
            <a:r>
              <a:rPr lang="en-US" baseline="0" smtClean="0"/>
              <a:t>good consequences…</a:t>
            </a:r>
            <a:endParaRPr lang="en-US" dirty="0"/>
          </a:p>
        </p:txBody>
      </p:sp>
      <p:sp>
        <p:nvSpPr>
          <p:cNvPr id="4" name="Slide Number Placeholder 3"/>
          <p:cNvSpPr>
            <a:spLocks noGrp="1"/>
          </p:cNvSpPr>
          <p:nvPr>
            <p:ph type="sldNum" sz="quarter" idx="10"/>
          </p:nvPr>
        </p:nvSpPr>
        <p:spPr/>
        <p:txBody>
          <a:bodyPr/>
          <a:lstStyle/>
          <a:p>
            <a:fld id="{32AE4228-0521-9F49-83CA-EF063F83DD03}" type="slidenum">
              <a:rPr lang="en-US" smtClean="0"/>
              <a:pPr/>
              <a:t>33</a:t>
            </a:fld>
            <a:endParaRPr lang="en-US"/>
          </a:p>
        </p:txBody>
      </p:sp>
    </p:spTree>
    <p:extLst>
      <p:ext uri="{BB962C8B-B14F-4D97-AF65-F5344CB8AC3E}">
        <p14:creationId xmlns:p14="http://schemas.microsoft.com/office/powerpoint/2010/main" val="13005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5AE17C7-B787-4E50-994D-5E804113A1E9}"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D74F0C02-0EF4-4745-9D82-E8D3F59464E3}" type="datetime4">
              <a:rPr lang="en-US" smtClean="0"/>
              <a:pPr/>
              <a:t>June 11, 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7367800-479D-41B0-B3F2-2DCE95BA1381}"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87367800-479D-41B0-B3F2-2DCE95BA1381}"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87367800-479D-41B0-B3F2-2DCE95BA1381}"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FDD7A28-FA93-4136-BDC1-BCCB2687E678}" type="datetimeFigureOut">
              <a:rPr lang="en-US" smtClean="0"/>
              <a:pPr/>
              <a:t>6/11/2013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2FBC0-13B8-4B1E-B170-BBEED4A77C65}"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FDD7A28-FA93-4136-BDC1-BCCB2687E678}" type="datetimeFigureOut">
              <a:rPr lang="en-US" smtClean="0"/>
              <a:pPr/>
              <a:t>6/11/2013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02FBC0-13B8-4B1E-B170-BBEED4A77C6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8995D68B-21AC-438B-BECE-4F17DA129F19}"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87367800-479D-41B0-B3F2-2DCE95BA1381}"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smtClean="0"/>
              <a:t>Drag picture to placeholder or click icon to add</a:t>
            </a:r>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9F0FCF-2EA5-4FF5-AF14-1CA9C8854AAB}" type="datetime4">
              <a:rPr lang="en-US" smtClean="0"/>
              <a:pPr/>
              <a:t>June 11,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F9E781C6-1634-4A56-B2BE-62150BE83935}" type="datetime4">
              <a:rPr lang="en-US" smtClean="0"/>
              <a:pPr/>
              <a:t>June 11, 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A9372AC2-3C75-4F5F-A929-48958086FE36}" type="datetime4">
              <a:rPr lang="en-US" smtClean="0"/>
              <a:pPr/>
              <a:t>June 11, 2013</a:t>
            </a:fld>
            <a:endParaRPr lang="en-US" dirty="0"/>
          </a:p>
        </p:txBody>
      </p:sp>
      <p:sp>
        <p:nvSpPr>
          <p:cNvPr id="8" name="Footer Placeholder 7"/>
          <p:cNvSpPr>
            <a:spLocks noGrp="1"/>
          </p:cNvSpPr>
          <p:nvPr>
            <p:ph type="ftr" sz="quarter" idx="11"/>
          </p:nvPr>
        </p:nvSpPr>
        <p:spPr>
          <a:xfrm>
            <a:off x="1120588" y="188259"/>
            <a:ext cx="2895600" cy="365125"/>
          </a:xfrm>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dirty="0"/>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7509CF4-4C1A-45DC-BADA-6EFF91CB9ABB}" type="datetime4">
              <a:rPr lang="en-US" smtClean="0"/>
              <a:pPr/>
              <a:t>June 11, 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951C0-B478-4858-ABC7-96406A1C0480}" type="datetime4">
              <a:rPr lang="en-US" smtClean="0"/>
              <a:pPr/>
              <a:t>June 11, 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B867641A-9D94-4BD6-862F-F651067079BC}" type="datetime4">
              <a:rPr lang="en-US" smtClean="0"/>
              <a:pPr/>
              <a:t>June 11, 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87367800-479D-41B0-B3F2-2DCE95BA1381}" type="datetime4">
              <a:rPr lang="en-US" smtClean="0"/>
              <a:pPr/>
              <a:t>June 11, 2013</a:t>
            </a:fld>
            <a:endParaRPr lang="en-US" dirty="0"/>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5744759D-0EFF-4FB2-9CCE-04E00944F0FE}" type="slidenum">
              <a:rPr lang="en-US" smtClean="0"/>
              <a:pPr/>
              <a:t>‹#›</a:t>
            </a:fld>
            <a:endParaRPr lang="en-US" dirty="0"/>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Lst>
  <p:hf sldNum="0"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hyperlink" Target="http://www.choosemyplate.gov/healthy-eating-tips/tips-for-vegetaria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vrg.org/nutrition/2009_ADA_position_pape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hyperlink" Target="http://www.youtube.com/watch?v=lC4FnfNKwU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hyperlink" Target="http://www.ucl.ac.uk/Bentham-Project/who/autoicon/Virtual_Auto_Ico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Utilitarianism </a:t>
            </a:r>
            <a:endParaRPr lang="en-US" dirty="0"/>
          </a:p>
        </p:txBody>
      </p:sp>
      <p:sp>
        <p:nvSpPr>
          <p:cNvPr id="2" name="Subtitle 1"/>
          <p:cNvSpPr>
            <a:spLocks noGrp="1"/>
          </p:cNvSpPr>
          <p:nvPr>
            <p:ph type="subTitle" idx="1"/>
          </p:nvPr>
        </p:nvSpPr>
        <p:spPr/>
        <p:txBody>
          <a:bodyPr/>
          <a:lstStyle/>
          <a:p>
            <a:r>
              <a:rPr lang="en-US" dirty="0" smtClean="0"/>
              <a:t>Dr. Daniel Hampikian</a:t>
            </a:r>
            <a:endParaRPr lang="en-US" dirty="0"/>
          </a:p>
        </p:txBody>
      </p:sp>
    </p:spTree>
    <p:extLst>
      <p:ext uri="{BB962C8B-B14F-4D97-AF65-F5344CB8AC3E}">
        <p14:creationId xmlns:p14="http://schemas.microsoft.com/office/powerpoint/2010/main" val="253548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048"/>
            <a:ext cx="8913813" cy="1142586"/>
          </a:xfrm>
        </p:spPr>
        <p:txBody>
          <a:bodyPr>
            <a:normAutofit fontScale="90000"/>
          </a:bodyPr>
          <a:lstStyle/>
          <a:p>
            <a:r>
              <a:rPr lang="en-US" dirty="0" smtClean="0"/>
              <a:t>Greater faculties = greater capacity for happiness and suffering</a:t>
            </a:r>
            <a:endParaRPr lang="en-US" dirty="0"/>
          </a:p>
        </p:txBody>
      </p:sp>
      <p:sp>
        <p:nvSpPr>
          <p:cNvPr id="3" name="Content Placeholder 2"/>
          <p:cNvSpPr>
            <a:spLocks noGrp="1"/>
          </p:cNvSpPr>
          <p:nvPr>
            <p:ph idx="1"/>
          </p:nvPr>
        </p:nvSpPr>
        <p:spPr>
          <a:xfrm>
            <a:off x="962171" y="1529634"/>
            <a:ext cx="7610476" cy="3120571"/>
          </a:xfrm>
        </p:spPr>
        <p:txBody>
          <a:bodyPr>
            <a:normAutofit/>
          </a:bodyPr>
          <a:lstStyle/>
          <a:p>
            <a:pPr marL="0" indent="0">
              <a:buNone/>
            </a:pPr>
            <a:endParaRPr lang="en-US" dirty="0"/>
          </a:p>
          <a:p>
            <a:r>
              <a:rPr lang="en-US" dirty="0" smtClean="0"/>
              <a:t>The </a:t>
            </a:r>
            <a:r>
              <a:rPr lang="en-US" dirty="0"/>
              <a:t>difference between “higher” qualitatively superior pleasures and “lower” qualitatively inferior pleasures is that competent judges who can and have experienced both fully will, after calm rational reflection, prefer even small quantities of the higher pleasure (possibly attended by periods of discontent and pain) over any (large) quantity and intensity of the higher pleasure.  </a:t>
            </a:r>
          </a:p>
          <a:p>
            <a:endParaRPr lang="en-US" dirty="0"/>
          </a:p>
        </p:txBody>
      </p:sp>
      <p:pic>
        <p:nvPicPr>
          <p:cNvPr id="4" name="Picture 3"/>
          <p:cNvPicPr>
            <a:picLocks noChangeAspect="1"/>
          </p:cNvPicPr>
          <p:nvPr/>
        </p:nvPicPr>
        <p:blipFill>
          <a:blip r:embed="rId2"/>
          <a:stretch>
            <a:fillRect/>
          </a:stretch>
        </p:blipFill>
        <p:spPr>
          <a:xfrm>
            <a:off x="0" y="4624916"/>
            <a:ext cx="2552095" cy="2233084"/>
          </a:xfrm>
          <a:prstGeom prst="rect">
            <a:avLst/>
          </a:prstGeom>
        </p:spPr>
      </p:pic>
      <p:pic>
        <p:nvPicPr>
          <p:cNvPr id="6" name="Picture 5"/>
          <p:cNvPicPr>
            <a:picLocks noChangeAspect="1"/>
          </p:cNvPicPr>
          <p:nvPr/>
        </p:nvPicPr>
        <p:blipFill>
          <a:blip r:embed="rId3"/>
          <a:stretch>
            <a:fillRect/>
          </a:stretch>
        </p:blipFill>
        <p:spPr>
          <a:xfrm>
            <a:off x="3390295" y="4624916"/>
            <a:ext cx="1750833" cy="2346477"/>
          </a:xfrm>
          <a:prstGeom prst="rect">
            <a:avLst/>
          </a:prstGeom>
        </p:spPr>
      </p:pic>
      <p:pic>
        <p:nvPicPr>
          <p:cNvPr id="9" name="Picture 8"/>
          <p:cNvPicPr>
            <a:picLocks noChangeAspect="1"/>
          </p:cNvPicPr>
          <p:nvPr/>
        </p:nvPicPr>
        <p:blipFill>
          <a:blip r:embed="rId4"/>
          <a:stretch>
            <a:fillRect/>
          </a:stretch>
        </p:blipFill>
        <p:spPr>
          <a:xfrm>
            <a:off x="5826276" y="4650205"/>
            <a:ext cx="3317724" cy="2207795"/>
          </a:xfrm>
          <a:prstGeom prst="rect">
            <a:avLst/>
          </a:prstGeom>
        </p:spPr>
      </p:pic>
    </p:spTree>
    <p:extLst>
      <p:ext uri="{BB962C8B-B14F-4D97-AF65-F5344CB8AC3E}">
        <p14:creationId xmlns:p14="http://schemas.microsoft.com/office/powerpoint/2010/main" val="3387092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Mill’s act utilitarianism</a:t>
            </a:r>
            <a:endParaRPr lang="en-US" dirty="0"/>
          </a:p>
        </p:txBody>
      </p:sp>
      <p:sp>
        <p:nvSpPr>
          <p:cNvPr id="2" name="Content Placeholder 1"/>
          <p:cNvSpPr>
            <a:spLocks noGrp="1"/>
          </p:cNvSpPr>
          <p:nvPr>
            <p:ph idx="1"/>
          </p:nvPr>
        </p:nvSpPr>
        <p:spPr>
          <a:xfrm>
            <a:off x="1114424" y="2237620"/>
            <a:ext cx="7610476" cy="4293810"/>
          </a:xfrm>
        </p:spPr>
        <p:txBody>
          <a:bodyPr>
            <a:normAutofit fontScale="92500" lnSpcReduction="10000"/>
          </a:bodyPr>
          <a:lstStyle/>
          <a:p>
            <a:r>
              <a:rPr lang="en-US" dirty="0"/>
              <a:t> The higher pleasures of </a:t>
            </a:r>
            <a:r>
              <a:rPr lang="en-US" dirty="0" smtClean="0"/>
              <a:t>virtue</a:t>
            </a:r>
            <a:r>
              <a:rPr lang="en-US" dirty="0"/>
              <a:t>, artistic creation, friendship, intellectual discovery and achievement, and so on are desirable both as a means to happiness and in and for themselves (they are part of happiness as well as a means to achieve it)</a:t>
            </a:r>
            <a:r>
              <a:rPr lang="en-US" dirty="0" smtClean="0"/>
              <a:t>.</a:t>
            </a:r>
            <a:endParaRPr lang="en-US" dirty="0"/>
          </a:p>
          <a:p>
            <a:r>
              <a:rPr lang="en-US" dirty="0" smtClean="0"/>
              <a:t>What </a:t>
            </a:r>
            <a:r>
              <a:rPr lang="en-US" dirty="0"/>
              <a:t>you should do is to act so as to bring about the optimal balance of higher quality pleasures over pains. </a:t>
            </a:r>
            <a:r>
              <a:rPr lang="en-US" dirty="0" smtClean="0"/>
              <a:t>This entails both acting to prevent suffering, and acting to promote happiness. </a:t>
            </a:r>
            <a:endParaRPr lang="en-US" dirty="0"/>
          </a:p>
          <a:p>
            <a:r>
              <a:rPr lang="en-US" dirty="0" smtClean="0"/>
              <a:t>You ought to act so as to cause </a:t>
            </a:r>
            <a:r>
              <a:rPr lang="en-US" dirty="0"/>
              <a:t>the greatest </a:t>
            </a:r>
            <a:r>
              <a:rPr lang="en-US" dirty="0" smtClean="0"/>
              <a:t>possible amount </a:t>
            </a:r>
            <a:r>
              <a:rPr lang="en-US" dirty="0"/>
              <a:t>of </a:t>
            </a:r>
            <a:r>
              <a:rPr lang="en-US" dirty="0" smtClean="0"/>
              <a:t>pleasure </a:t>
            </a:r>
            <a:r>
              <a:rPr lang="en-US" dirty="0"/>
              <a:t>of the best </a:t>
            </a:r>
            <a:r>
              <a:rPr lang="en-US" dirty="0" smtClean="0"/>
              <a:t>quality in the most people.  </a:t>
            </a:r>
            <a:r>
              <a:rPr lang="en-US" dirty="0"/>
              <a:t>You </a:t>
            </a:r>
            <a:r>
              <a:rPr lang="en-US" dirty="0" smtClean="0"/>
              <a:t>ought to avoid or prevent actions to the extent that they produce </a:t>
            </a:r>
            <a:r>
              <a:rPr lang="en-US" dirty="0"/>
              <a:t>the greatest </a:t>
            </a:r>
            <a:r>
              <a:rPr lang="en-US" dirty="0" smtClean="0"/>
              <a:t>possible amount of suffering </a:t>
            </a:r>
            <a:r>
              <a:rPr lang="en-US" dirty="0"/>
              <a:t>of the worst </a:t>
            </a:r>
            <a:r>
              <a:rPr lang="en-US" dirty="0" smtClean="0"/>
              <a:t>quality in the most people. </a:t>
            </a:r>
          </a:p>
          <a:p>
            <a:endParaRPr lang="en-US" dirty="0"/>
          </a:p>
          <a:p>
            <a:endParaRPr lang="en-US" dirty="0"/>
          </a:p>
        </p:txBody>
      </p:sp>
    </p:spTree>
    <p:extLst>
      <p:ext uri="{BB962C8B-B14F-4D97-AF65-F5344CB8AC3E}">
        <p14:creationId xmlns:p14="http://schemas.microsoft.com/office/powerpoint/2010/main" val="3368336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     Applications: Euthanasia </a:t>
            </a:r>
            <a:endParaRPr lang="en-US" dirty="0"/>
          </a:p>
        </p:txBody>
      </p:sp>
      <p:sp>
        <p:nvSpPr>
          <p:cNvPr id="2" name="Content Placeholder 1"/>
          <p:cNvSpPr>
            <a:spLocks noGrp="1"/>
          </p:cNvSpPr>
          <p:nvPr>
            <p:ph idx="1"/>
          </p:nvPr>
        </p:nvSpPr>
        <p:spPr>
          <a:xfrm>
            <a:off x="1114424" y="2818190"/>
            <a:ext cx="7610476" cy="3448139"/>
          </a:xfrm>
        </p:spPr>
        <p:txBody>
          <a:bodyPr>
            <a:normAutofit/>
          </a:bodyPr>
          <a:lstStyle/>
          <a:p>
            <a:r>
              <a:rPr lang="en-US" dirty="0" smtClean="0"/>
              <a:t>Sigmund Freud requested his friend Dr. Max </a:t>
            </a:r>
            <a:r>
              <a:rPr lang="en-US" dirty="0" err="1" smtClean="0"/>
              <a:t>Schur</a:t>
            </a:r>
            <a:r>
              <a:rPr lang="en-US" dirty="0" smtClean="0"/>
              <a:t> inject him with a drug to end his life in 1939.  He was dying of cancer in and in terrible pain, and Dr. </a:t>
            </a:r>
            <a:r>
              <a:rPr lang="en-US" dirty="0" err="1" smtClean="0"/>
              <a:t>Schur</a:t>
            </a:r>
            <a:r>
              <a:rPr lang="en-US" dirty="0" smtClean="0"/>
              <a:t> obliged him.</a:t>
            </a:r>
            <a:endParaRPr lang="en-US" dirty="0"/>
          </a:p>
          <a:p>
            <a:r>
              <a:rPr lang="en-US" dirty="0" smtClean="0"/>
              <a:t>A utilitarian approach would advocate this kind of action, under the condition that it produces the greatest balance of happiness over unhappiness.  </a:t>
            </a:r>
            <a:endParaRPr lang="en-US" dirty="0"/>
          </a:p>
          <a:p>
            <a:r>
              <a:rPr lang="en-US" dirty="0" smtClean="0"/>
              <a:t>Under what circumstances do you think euthanasia is justified?  </a:t>
            </a:r>
          </a:p>
          <a:p>
            <a:endParaRPr lang="en-US" dirty="0"/>
          </a:p>
          <a:p>
            <a:endParaRPr lang="en-US" dirty="0"/>
          </a:p>
        </p:txBody>
      </p:sp>
      <p:pic>
        <p:nvPicPr>
          <p:cNvPr id="4" name="Picture 3"/>
          <p:cNvPicPr>
            <a:picLocks noChangeAspect="1"/>
          </p:cNvPicPr>
          <p:nvPr/>
        </p:nvPicPr>
        <p:blipFill>
          <a:blip r:embed="rId2"/>
          <a:stretch>
            <a:fillRect/>
          </a:stretch>
        </p:blipFill>
        <p:spPr>
          <a:xfrm>
            <a:off x="0" y="527276"/>
            <a:ext cx="1727652" cy="1727652"/>
          </a:xfrm>
          <a:prstGeom prst="rect">
            <a:avLst/>
          </a:prstGeom>
        </p:spPr>
      </p:pic>
      <p:pic>
        <p:nvPicPr>
          <p:cNvPr id="1026" name="Picture 2" descr="http://upload.wikimedia.org/wikipedia/commons/thumb/7/7f/KevorkianUCLARoyce.jpg/220px-KevorkianUCLARoyce.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79184" y="527276"/>
            <a:ext cx="1464816" cy="180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06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Applications: Legalization of Marijuana</a:t>
            </a:r>
            <a:endParaRPr lang="en-US" dirty="0"/>
          </a:p>
        </p:txBody>
      </p:sp>
      <p:sp>
        <p:nvSpPr>
          <p:cNvPr id="2" name="Content Placeholder 1"/>
          <p:cNvSpPr>
            <a:spLocks noGrp="1"/>
          </p:cNvSpPr>
          <p:nvPr>
            <p:ph idx="1"/>
          </p:nvPr>
        </p:nvSpPr>
        <p:spPr/>
        <p:txBody>
          <a:bodyPr>
            <a:normAutofit/>
          </a:bodyPr>
          <a:lstStyle/>
          <a:p>
            <a:r>
              <a:rPr lang="en-US" dirty="0" smtClean="0"/>
              <a:t>Bennett (top advisor to George H. W. Bush on drug policy) once remarked: “The simple fact is that drug is use is wrong.  And the moral argument, in the end is the most compelling argument.</a:t>
            </a:r>
          </a:p>
          <a:p>
            <a:r>
              <a:rPr lang="en-US" dirty="0" smtClean="0"/>
              <a:t>Is this an argument?  Are there moral reasons to favor legalization?</a:t>
            </a:r>
          </a:p>
          <a:p>
            <a:endParaRPr lang="en-US" dirty="0"/>
          </a:p>
          <a:p>
            <a:endParaRPr lang="en-US" dirty="0"/>
          </a:p>
        </p:txBody>
      </p:sp>
      <p:pic>
        <p:nvPicPr>
          <p:cNvPr id="4" name="Picture 3"/>
          <p:cNvPicPr>
            <a:picLocks noChangeAspect="1"/>
          </p:cNvPicPr>
          <p:nvPr/>
        </p:nvPicPr>
        <p:blipFill>
          <a:blip r:embed="rId3"/>
          <a:stretch>
            <a:fillRect/>
          </a:stretch>
        </p:blipFill>
        <p:spPr>
          <a:xfrm>
            <a:off x="3858380" y="4812160"/>
            <a:ext cx="1356481" cy="2045840"/>
          </a:xfrm>
          <a:prstGeom prst="rect">
            <a:avLst/>
          </a:prstGeom>
        </p:spPr>
      </p:pic>
      <p:pic>
        <p:nvPicPr>
          <p:cNvPr id="5" name="Picture 4"/>
          <p:cNvPicPr>
            <a:picLocks noChangeAspect="1"/>
          </p:cNvPicPr>
          <p:nvPr/>
        </p:nvPicPr>
        <p:blipFill>
          <a:blip r:embed="rId4"/>
          <a:stretch>
            <a:fillRect/>
          </a:stretch>
        </p:blipFill>
        <p:spPr>
          <a:xfrm>
            <a:off x="0" y="5136645"/>
            <a:ext cx="2298095" cy="1721354"/>
          </a:xfrm>
          <a:prstGeom prst="rect">
            <a:avLst/>
          </a:prstGeom>
        </p:spPr>
      </p:pic>
      <p:pic>
        <p:nvPicPr>
          <p:cNvPr id="6" name="Picture 5"/>
          <p:cNvPicPr>
            <a:picLocks noChangeAspect="1"/>
          </p:cNvPicPr>
          <p:nvPr/>
        </p:nvPicPr>
        <p:blipFill>
          <a:blip r:embed="rId5"/>
          <a:stretch>
            <a:fillRect/>
          </a:stretch>
        </p:blipFill>
        <p:spPr>
          <a:xfrm>
            <a:off x="6617029" y="5136645"/>
            <a:ext cx="2526970" cy="1721354"/>
          </a:xfrm>
          <a:prstGeom prst="rect">
            <a:avLst/>
          </a:prstGeom>
        </p:spPr>
      </p:pic>
    </p:spTree>
    <p:extLst>
      <p:ext uri="{BB962C8B-B14F-4D97-AF65-F5344CB8AC3E}">
        <p14:creationId xmlns:p14="http://schemas.microsoft.com/office/powerpoint/2010/main" val="3938363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Legalization continued</a:t>
            </a:r>
            <a:endParaRPr lang="en-US" dirty="0"/>
          </a:p>
        </p:txBody>
      </p:sp>
      <p:sp>
        <p:nvSpPr>
          <p:cNvPr id="2" name="Content Placeholder 1"/>
          <p:cNvSpPr>
            <a:spLocks noGrp="1"/>
          </p:cNvSpPr>
          <p:nvPr>
            <p:ph idx="1"/>
          </p:nvPr>
        </p:nvSpPr>
        <p:spPr>
          <a:xfrm>
            <a:off x="1114424" y="2165048"/>
            <a:ext cx="7610476" cy="4330095"/>
          </a:xfrm>
        </p:spPr>
        <p:txBody>
          <a:bodyPr>
            <a:normAutofit fontScale="92500" lnSpcReduction="10000"/>
          </a:bodyPr>
          <a:lstStyle/>
          <a:p>
            <a:r>
              <a:rPr lang="en-US" dirty="0" smtClean="0"/>
              <a:t>Marijuana does not cause violent behavior, is less addictive than caffeine, and is not a “gateway drug” (it is just readily available, where crack is more readily available, people tend to try crack first)</a:t>
            </a:r>
            <a:endParaRPr lang="en-US" dirty="0"/>
          </a:p>
          <a:p>
            <a:r>
              <a:rPr lang="en-US" dirty="0" smtClean="0"/>
              <a:t>Marijuana has some disadvantages too: people do get addicted, it can cause mild cognitive damage, causes unproductivity if overused, smoking is bad for your respiratory system (but not necessary for getting high)</a:t>
            </a:r>
            <a:endParaRPr lang="en-US" dirty="0"/>
          </a:p>
          <a:p>
            <a:r>
              <a:rPr lang="en-US" dirty="0" smtClean="0"/>
              <a:t>If legalized more people would use it, and these costs would be greater.  </a:t>
            </a:r>
          </a:p>
          <a:p>
            <a:r>
              <a:rPr lang="en-US" dirty="0" smtClean="0"/>
              <a:t>Alcohol impairs driving, causes unproductivity, violence, expensive healthcare bills, but we do not restrict freedom in this case…</a:t>
            </a:r>
            <a:endParaRPr lang="en-US" dirty="0"/>
          </a:p>
        </p:txBody>
      </p:sp>
    </p:spTree>
    <p:extLst>
      <p:ext uri="{BB962C8B-B14F-4D97-AF65-F5344CB8AC3E}">
        <p14:creationId xmlns:p14="http://schemas.microsoft.com/office/powerpoint/2010/main" val="245615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Legalization continued</a:t>
            </a:r>
            <a:endParaRPr lang="en-US" dirty="0"/>
          </a:p>
        </p:txBody>
      </p:sp>
      <p:sp>
        <p:nvSpPr>
          <p:cNvPr id="2" name="Content Placeholder 1"/>
          <p:cNvSpPr>
            <a:spLocks noGrp="1"/>
          </p:cNvSpPr>
          <p:nvPr>
            <p:ph idx="1"/>
          </p:nvPr>
        </p:nvSpPr>
        <p:spPr/>
        <p:txBody>
          <a:bodyPr>
            <a:normAutofit/>
          </a:bodyPr>
          <a:lstStyle/>
          <a:p>
            <a:r>
              <a:rPr lang="en-US" dirty="0" smtClean="0"/>
              <a:t>Current costs: 7.7 billion in enforcement costs, and potentially 6.2 billion the </a:t>
            </a:r>
            <a:r>
              <a:rPr lang="en-US" dirty="0" err="1" smtClean="0"/>
              <a:t>gov.</a:t>
            </a:r>
            <a:r>
              <a:rPr lang="en-US" dirty="0" smtClean="0"/>
              <a:t> could make taxing legal sales (not to mention time and resources of law enforcement)</a:t>
            </a:r>
            <a:endParaRPr lang="en-US" dirty="0"/>
          </a:p>
          <a:p>
            <a:r>
              <a:rPr lang="en-US" dirty="0" smtClean="0"/>
              <a:t>850,000 marijuana arrests made each year, 44,000 currently in prison</a:t>
            </a:r>
            <a:endParaRPr lang="en-US" dirty="0"/>
          </a:p>
          <a:p>
            <a:r>
              <a:rPr lang="en-US" dirty="0" err="1" smtClean="0"/>
              <a:t>Utilitarians</a:t>
            </a:r>
            <a:r>
              <a:rPr lang="en-US" dirty="0" smtClean="0"/>
              <a:t> generally favor legalization, but must remain flexible  </a:t>
            </a:r>
          </a:p>
        </p:txBody>
      </p:sp>
    </p:spTree>
    <p:extLst>
      <p:ext uri="{BB962C8B-B14F-4D97-AF65-F5344CB8AC3E}">
        <p14:creationId xmlns:p14="http://schemas.microsoft.com/office/powerpoint/2010/main" val="341911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Nonhuman animals</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“The question is not, Can they </a:t>
            </a:r>
            <a:r>
              <a:rPr lang="en-US" i="1" dirty="0" smtClean="0"/>
              <a:t>reason</a:t>
            </a:r>
            <a:r>
              <a:rPr lang="en-US" dirty="0" smtClean="0"/>
              <a:t>? Nor Can the </a:t>
            </a:r>
            <a:r>
              <a:rPr lang="en-US" i="1" dirty="0" smtClean="0"/>
              <a:t>talk</a:t>
            </a:r>
            <a:r>
              <a:rPr lang="en-US" dirty="0" smtClean="0"/>
              <a:t>? but, Can they </a:t>
            </a:r>
            <a:r>
              <a:rPr lang="en-US" i="1" dirty="0" smtClean="0"/>
              <a:t>suffer</a:t>
            </a:r>
            <a:r>
              <a:rPr lang="en-US" dirty="0" smtClean="0"/>
              <a:t>?” (Bentham) </a:t>
            </a:r>
          </a:p>
          <a:p>
            <a:r>
              <a:rPr lang="en-US" dirty="0" smtClean="0"/>
              <a:t>What makes it wrong when a human is tormented is that they suffer.  Animals too can suffer.  </a:t>
            </a:r>
            <a:endParaRPr lang="en-US" dirty="0"/>
          </a:p>
          <a:p>
            <a:r>
              <a:rPr lang="en-US" dirty="0" smtClean="0"/>
              <a:t>Our duty to humans and animals will vary depending on their cognitive capacities.  Humans can enjoy things animals cannot, and suffer frustrations animals cannot.  Our duties to humans involve the promotion of these more complex pleasures and pains, but when it is the same kind of suffering the suffering of an animal counts equally with the suffering of a human.  </a:t>
            </a:r>
            <a:endParaRPr lang="en-US" dirty="0"/>
          </a:p>
        </p:txBody>
      </p:sp>
    </p:spTree>
    <p:extLst>
      <p:ext uri="{BB962C8B-B14F-4D97-AF65-F5344CB8AC3E}">
        <p14:creationId xmlns:p14="http://schemas.microsoft.com/office/powerpoint/2010/main" val="1063880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0"/>
            <a:ext cx="8229600" cy="381000"/>
          </a:xfrm>
        </p:spPr>
        <p:txBody>
          <a:bodyPr>
            <a:normAutofit fontScale="90000"/>
          </a:bodyPr>
          <a:lstStyle/>
          <a:p>
            <a:r>
              <a:rPr lang="en-US" sz="2400"/>
              <a:t>The Methods of Factory Farming</a:t>
            </a:r>
          </a:p>
        </p:txBody>
      </p:sp>
      <p:pic>
        <p:nvPicPr>
          <p:cNvPr id="46083" name="Picture 3" descr="29c94_pig-factory-farms"/>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381000"/>
            <a:ext cx="29527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1000"/>
            <a:ext cx="2686050" cy="1933575"/>
          </a:xfrm>
          <a:prstGeom prst="rect">
            <a:avLst/>
          </a:prstGeom>
          <a:noFill/>
          <a:extLst>
            <a:ext uri="{909E8E84-426E-40DD-AFC4-6F175D3DCCD1}">
              <a14:hiddenFill xmlns:a14="http://schemas.microsoft.com/office/drawing/2010/main">
                <a:solidFill>
                  <a:srgbClr val="FFFFFF"/>
                </a:solidFill>
              </a14:hiddenFill>
            </a:ext>
          </a:extLst>
        </p:spPr>
      </p:pic>
      <p:pic>
        <p:nvPicPr>
          <p:cNvPr id="46085" name="Picture 5" descr="chickenfactory-farm"/>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124200" y="2362200"/>
            <a:ext cx="27432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ANd9GcTvuckombRpzeBXAYoxkyRRzws5pCCIA2zxZ1M7Fd-bZmOVx7GGu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81000"/>
            <a:ext cx="3352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6087" name="AutoShape 7" descr="Z"/>
          <p:cNvSpPr>
            <a:spLocks noChangeAspect="1" noChangeArrowheads="1"/>
          </p:cNvSpPr>
          <p:nvPr/>
        </p:nvSpPr>
        <p:spPr bwMode="auto">
          <a:xfrm>
            <a:off x="74613" y="46038"/>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88" name="AutoShape 8" descr="Z"/>
          <p:cNvSpPr>
            <a:spLocks noChangeAspect="1" noChangeArrowheads="1"/>
          </p:cNvSpPr>
          <p:nvPr/>
        </p:nvSpPr>
        <p:spPr bwMode="auto">
          <a:xfrm>
            <a:off x="74613" y="46038"/>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89" name="AutoShape 9" descr="Z"/>
          <p:cNvSpPr>
            <a:spLocks noChangeAspect="1" noChangeArrowheads="1"/>
          </p:cNvSpPr>
          <p:nvPr/>
        </p:nvSpPr>
        <p:spPr bwMode="auto">
          <a:xfrm>
            <a:off x="74613" y="46038"/>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0" name="AutoShape 10" descr="Z"/>
          <p:cNvSpPr>
            <a:spLocks noChangeAspect="1" noChangeArrowheads="1"/>
          </p:cNvSpPr>
          <p:nvPr/>
        </p:nvSpPr>
        <p:spPr bwMode="auto">
          <a:xfrm>
            <a:off x="74613" y="46038"/>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1" name="AutoShape 11" descr="Z"/>
          <p:cNvSpPr>
            <a:spLocks noChangeAspect="1" noChangeArrowheads="1"/>
          </p:cNvSpPr>
          <p:nvPr/>
        </p:nvSpPr>
        <p:spPr bwMode="auto">
          <a:xfrm>
            <a:off x="3771900" y="2895600"/>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2" name="AutoShape 12" descr="Z"/>
          <p:cNvSpPr>
            <a:spLocks noChangeAspect="1" noChangeArrowheads="1"/>
          </p:cNvSpPr>
          <p:nvPr/>
        </p:nvSpPr>
        <p:spPr bwMode="auto">
          <a:xfrm>
            <a:off x="3771900" y="2895600"/>
            <a:ext cx="1600200"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6093" name="Picture 13" descr="ANd9GcRKY79xXad6_RmroCASgW7D5rapA1WRjaqnNKShfxxEXuMs5bIL42C_UTUtk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62200"/>
            <a:ext cx="2971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6094" name="Picture 14" descr="ANd9GcQiPlvKYUnOlmr6IkAEVmfdX_bhJUGM9leyY67_PhiyoPadxiXNY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2362200"/>
            <a:ext cx="33528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6095" name="AutoShape 15" descr="2Q=="/>
          <p:cNvSpPr>
            <a:spLocks noChangeAspect="1" noChangeArrowheads="1"/>
          </p:cNvSpPr>
          <p:nvPr/>
        </p:nvSpPr>
        <p:spPr bwMode="auto">
          <a:xfrm>
            <a:off x="3852863" y="2895600"/>
            <a:ext cx="1438275"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6" name="AutoShape 16" descr="2Q=="/>
          <p:cNvSpPr>
            <a:spLocks noChangeAspect="1" noChangeArrowheads="1"/>
          </p:cNvSpPr>
          <p:nvPr/>
        </p:nvSpPr>
        <p:spPr bwMode="auto">
          <a:xfrm>
            <a:off x="3852863" y="2895600"/>
            <a:ext cx="1438275" cy="1066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6097" name="Picture 17" descr="46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267200"/>
            <a:ext cx="3810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46098" name="AutoShape 18" descr="9k="/>
          <p:cNvSpPr>
            <a:spLocks noChangeAspect="1" noChangeArrowheads="1"/>
          </p:cNvSpPr>
          <p:nvPr/>
        </p:nvSpPr>
        <p:spPr bwMode="auto">
          <a:xfrm>
            <a:off x="3233738" y="2571750"/>
            <a:ext cx="2676525" cy="17145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99" name="AutoShape 19" descr="9k="/>
          <p:cNvSpPr>
            <a:spLocks noChangeAspect="1" noChangeArrowheads="1"/>
          </p:cNvSpPr>
          <p:nvPr/>
        </p:nvSpPr>
        <p:spPr bwMode="auto">
          <a:xfrm>
            <a:off x="3233738" y="2571750"/>
            <a:ext cx="2676525" cy="17145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6100" name="Picture 20" descr="livestock-factory-farm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810000"/>
            <a:ext cx="533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4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74638"/>
            <a:ext cx="8229600" cy="639762"/>
          </a:xfrm>
        </p:spPr>
        <p:txBody>
          <a:bodyPr>
            <a:normAutofit fontScale="90000"/>
          </a:bodyPr>
          <a:lstStyle/>
          <a:p>
            <a:r>
              <a:rPr lang="en-US" sz="4000"/>
              <a:t>The Methods Continued:</a:t>
            </a:r>
          </a:p>
        </p:txBody>
      </p:sp>
      <p:pic>
        <p:nvPicPr>
          <p:cNvPr id="48131" name="Picture 3" descr="peta-slaughterhous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0" y="1066800"/>
            <a:ext cx="4419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slaughterhous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4724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48133" name="AutoShape 5" descr="2Q=="/>
          <p:cNvSpPr>
            <a:spLocks noChangeAspect="1" noChangeArrowheads="1"/>
          </p:cNvSpPr>
          <p:nvPr/>
        </p:nvSpPr>
        <p:spPr bwMode="auto">
          <a:xfrm>
            <a:off x="3748088" y="2947988"/>
            <a:ext cx="1647825" cy="96202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8134" name="Picture 6" descr="ANd9GcTIvZ-7FNZDQ8EM69CaJgmwvMWfqjLXD8rrgtVxoXI8NBVspZQ_H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14800"/>
            <a:ext cx="5029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8135" name="Picture 7" descr="ANd9GcQWGaWRqA1SPRqF4On9wQ-B1-_a-vkhci5Wskmpowjyo8RZzQq4_HEHCK-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165600"/>
            <a:ext cx="4038600"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65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Nonhuman animals continued</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Eating meat is giving an economic vote to the extreme suffering of animals.  Animals in slaughter houses are kept in abhorrent conditions, they cannot move freely, they are perpetually in states of fear, frustration, boredom, and pain, they sustain sever sometimes intentional injuries that are not treated, they are killed prematurely, etc. etc.</a:t>
            </a:r>
          </a:p>
          <a:p>
            <a:r>
              <a:rPr lang="en-US" dirty="0"/>
              <a:t>Eating meat affords an amount of “lower” pleasures, but the suffering and death of millions animals outweighs that small amount of pleasure. </a:t>
            </a:r>
          </a:p>
          <a:p>
            <a:r>
              <a:rPr lang="en-US" dirty="0" smtClean="0"/>
              <a:t>And of course, </a:t>
            </a:r>
            <a:r>
              <a:rPr lang="en-US" dirty="0"/>
              <a:t>it’s </a:t>
            </a:r>
            <a:r>
              <a:rPr lang="en-US" dirty="0" smtClean="0"/>
              <a:t>healthy for all stages of life: </a:t>
            </a:r>
            <a:r>
              <a:rPr lang="en-US" dirty="0">
                <a:hlinkClick r:id="rId3"/>
              </a:rPr>
              <a:t>http://www.choosemyplate.gov/healthy-eating-tips/tips-for-</a:t>
            </a:r>
            <a:r>
              <a:rPr lang="en-US" dirty="0" smtClean="0">
                <a:hlinkClick r:id="rId3"/>
              </a:rPr>
              <a:t>vegetarian.html</a:t>
            </a:r>
            <a:r>
              <a:rPr lang="en-US" dirty="0"/>
              <a:t> and </a:t>
            </a:r>
            <a:r>
              <a:rPr lang="en-US" dirty="0" smtClean="0"/>
              <a:t>evidence based systematic </a:t>
            </a:r>
            <a:r>
              <a:rPr lang="en-US" dirty="0" err="1" smtClean="0"/>
              <a:t>reveiw</a:t>
            </a:r>
            <a:r>
              <a:rPr lang="en-US" dirty="0" smtClean="0"/>
              <a:t>: </a:t>
            </a:r>
            <a:r>
              <a:rPr lang="en-US" dirty="0" smtClean="0">
                <a:hlinkClick r:id="rId4"/>
              </a:rPr>
              <a:t>http</a:t>
            </a:r>
            <a:r>
              <a:rPr lang="en-US" dirty="0">
                <a:hlinkClick r:id="rId4"/>
              </a:rPr>
              <a:t>://www.vrg.org/nutrition/</a:t>
            </a:r>
            <a:r>
              <a:rPr lang="en-US" dirty="0" smtClean="0">
                <a:hlinkClick r:id="rId4"/>
              </a:rPr>
              <a:t>2009_ADA_position_paper.pdf</a:t>
            </a:r>
            <a:r>
              <a:rPr lang="en-US" dirty="0" smtClean="0"/>
              <a:t> </a:t>
            </a:r>
            <a:endParaRPr lang="en-US" dirty="0"/>
          </a:p>
        </p:txBody>
      </p:sp>
    </p:spTree>
    <p:extLst>
      <p:ext uri="{BB962C8B-B14F-4D97-AF65-F5344CB8AC3E}">
        <p14:creationId xmlns:p14="http://schemas.microsoft.com/office/powerpoint/2010/main" val="355806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Utilitarianism and its application to moral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Structure of this section:</a:t>
            </a:r>
          </a:p>
          <a:p>
            <a:pPr lvl="1"/>
            <a:r>
              <a:rPr lang="en-US" dirty="0" smtClean="0"/>
              <a:t>Understand Bentham’s utilitarianism and Mill’s important improvement.</a:t>
            </a:r>
          </a:p>
          <a:p>
            <a:pPr lvl="1"/>
            <a:r>
              <a:rPr lang="en-US" dirty="0" smtClean="0"/>
              <a:t>Understand </a:t>
            </a:r>
            <a:r>
              <a:rPr lang="en-US" dirty="0" smtClean="0"/>
              <a:t>Mill’s act utilitarianism and the difference between qualitatively superior and qualitatively inferior pleasures</a:t>
            </a:r>
          </a:p>
          <a:p>
            <a:pPr lvl="1"/>
            <a:r>
              <a:rPr lang="en-US" dirty="0"/>
              <a:t>Learn to apply utilitarian </a:t>
            </a:r>
            <a:r>
              <a:rPr lang="en-US" dirty="0" smtClean="0"/>
              <a:t>moral reasoning </a:t>
            </a:r>
            <a:r>
              <a:rPr lang="en-US" dirty="0"/>
              <a:t>to three contemporary </a:t>
            </a:r>
            <a:r>
              <a:rPr lang="en-US" dirty="0" smtClean="0"/>
              <a:t>issues:</a:t>
            </a:r>
            <a:endParaRPr lang="en-US" dirty="0"/>
          </a:p>
          <a:p>
            <a:pPr lvl="2"/>
            <a:r>
              <a:rPr lang="en-US" dirty="0" smtClean="0"/>
              <a:t>The moral status of euthanasia</a:t>
            </a:r>
            <a:endParaRPr lang="en-US" dirty="0"/>
          </a:p>
          <a:p>
            <a:pPr lvl="2"/>
            <a:r>
              <a:rPr lang="en-US" dirty="0" smtClean="0"/>
              <a:t>The legalization </a:t>
            </a:r>
            <a:r>
              <a:rPr lang="en-US" dirty="0"/>
              <a:t>of marijuana</a:t>
            </a:r>
          </a:p>
          <a:p>
            <a:pPr lvl="2"/>
            <a:r>
              <a:rPr lang="en-US" dirty="0" smtClean="0"/>
              <a:t>Our obligations to animals</a:t>
            </a:r>
            <a:endParaRPr lang="en-US" dirty="0"/>
          </a:p>
          <a:p>
            <a:pPr lvl="1"/>
            <a:r>
              <a:rPr lang="en-US" dirty="0" smtClean="0"/>
              <a:t>Perform a peer based learning exercise comparing our moral obligations to developed fetuses and pregnant women and our moral obligations to animals.  </a:t>
            </a:r>
          </a:p>
        </p:txBody>
      </p:sp>
    </p:spTree>
    <p:extLst>
      <p:ext uri="{BB962C8B-B14F-4D97-AF65-F5344CB8AC3E}">
        <p14:creationId xmlns:p14="http://schemas.microsoft.com/office/powerpoint/2010/main" val="4287600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Peter Singer’s </a:t>
            </a:r>
            <a:r>
              <a:rPr lang="en-US" i="1" dirty="0" smtClean="0"/>
              <a:t>Animal Liberation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Mary Wollstonecraft’s </a:t>
            </a:r>
            <a:r>
              <a:rPr lang="en-US" i="1" dirty="0" smtClean="0"/>
              <a:t>Vindication of the Rights of Woman </a:t>
            </a:r>
            <a:r>
              <a:rPr lang="en-US" dirty="0" smtClean="0"/>
              <a:t>in 1792 was anonymously criticized by Thomas Taylor who attempted to show that her arguments for equal consideration for the interests of woman despite differences between woman and men could be applied to dogs, cats, and horses.   </a:t>
            </a:r>
          </a:p>
          <a:p>
            <a:r>
              <a:rPr lang="en-US" dirty="0" smtClean="0"/>
              <a:t>Women and different races should receive equal consideration, and restricting consideration on the basis of irrelevant differences in sex and gender is arbitrary and unfair.  </a:t>
            </a:r>
          </a:p>
          <a:p>
            <a:r>
              <a:rPr lang="en-US" dirty="0" smtClean="0"/>
              <a:t>There should be no difference in consideration of the interests of some being without a morally relevant difference in the capacities of that being.</a:t>
            </a:r>
            <a:endParaRPr lang="en-US" dirty="0"/>
          </a:p>
        </p:txBody>
      </p:sp>
    </p:spTree>
    <p:extLst>
      <p:ext uri="{BB962C8B-B14F-4D97-AF65-F5344CB8AC3E}">
        <p14:creationId xmlns:p14="http://schemas.microsoft.com/office/powerpoint/2010/main" val="382505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Peter Singer’s </a:t>
            </a:r>
            <a:r>
              <a:rPr lang="en-US" i="1" dirty="0"/>
              <a:t>Animal Liberation</a:t>
            </a:r>
            <a:endParaRPr lang="en-US" dirty="0"/>
          </a:p>
        </p:txBody>
      </p:sp>
      <p:sp>
        <p:nvSpPr>
          <p:cNvPr id="3" name="Content Placeholder 2"/>
          <p:cNvSpPr>
            <a:spLocks noGrp="1"/>
          </p:cNvSpPr>
          <p:nvPr>
            <p:ph idx="1"/>
          </p:nvPr>
        </p:nvSpPr>
        <p:spPr/>
        <p:txBody>
          <a:bodyPr/>
          <a:lstStyle/>
          <a:p>
            <a:r>
              <a:rPr lang="en-US" dirty="0" smtClean="0"/>
              <a:t>The principle of equality does not require equal or identical treatment, only equal consideration (dogs should not be given the right to vote, since they can’t vote). </a:t>
            </a:r>
          </a:p>
          <a:p>
            <a:r>
              <a:rPr lang="en-US" dirty="0" smtClean="0"/>
              <a:t>Why is racism or sexism wrong?  Arbitrary discrimination so that only the interests of members of a certain group are considered important.  </a:t>
            </a:r>
          </a:p>
          <a:p>
            <a:r>
              <a:rPr lang="en-US" dirty="0" err="1" smtClean="0"/>
              <a:t>Intelligencism</a:t>
            </a:r>
            <a:r>
              <a:rPr lang="en-US" dirty="0" smtClean="0"/>
              <a:t>, or </a:t>
            </a:r>
            <a:r>
              <a:rPr lang="en-US" dirty="0" err="1" smtClean="0"/>
              <a:t>strengthism</a:t>
            </a:r>
            <a:r>
              <a:rPr lang="en-US" dirty="0" smtClean="0"/>
              <a:t>, would also be unjustified discrimination even though it targets an ability rather than a race or gender. </a:t>
            </a:r>
            <a:endParaRPr lang="en-US" dirty="0"/>
          </a:p>
        </p:txBody>
      </p:sp>
    </p:spTree>
    <p:extLst>
      <p:ext uri="{BB962C8B-B14F-4D97-AF65-F5344CB8AC3E}">
        <p14:creationId xmlns:p14="http://schemas.microsoft.com/office/powerpoint/2010/main" val="2125992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Peter Singer’s </a:t>
            </a:r>
            <a:r>
              <a:rPr lang="en-US" i="1" dirty="0"/>
              <a:t>Animal Liberation</a:t>
            </a:r>
            <a:endParaRPr lang="en-US" dirty="0"/>
          </a:p>
        </p:txBody>
      </p:sp>
      <p:sp>
        <p:nvSpPr>
          <p:cNvPr id="3" name="Content Placeholder 2"/>
          <p:cNvSpPr>
            <a:spLocks noGrp="1"/>
          </p:cNvSpPr>
          <p:nvPr>
            <p:ph idx="1"/>
          </p:nvPr>
        </p:nvSpPr>
        <p:spPr/>
        <p:txBody>
          <a:bodyPr/>
          <a:lstStyle/>
          <a:p>
            <a:r>
              <a:rPr lang="en-US" dirty="0" smtClean="0"/>
              <a:t>“</a:t>
            </a:r>
            <a:r>
              <a:rPr lang="en-US" i="1" dirty="0" smtClean="0"/>
              <a:t>The principle of the equality of human beings is not a description of an alleged actual equality amount humans: it is a prescription of how we should treat human beings.” (</a:t>
            </a:r>
            <a:r>
              <a:rPr lang="en-US" dirty="0" smtClean="0"/>
              <a:t>124 </a:t>
            </a:r>
            <a:r>
              <a:rPr lang="en-US" i="1" dirty="0" smtClean="0"/>
              <a:t>RTD</a:t>
            </a:r>
            <a:r>
              <a:rPr lang="en-US" dirty="0" smtClean="0"/>
              <a:t>)</a:t>
            </a:r>
          </a:p>
          <a:p>
            <a:r>
              <a:rPr lang="en-US" dirty="0" smtClean="0"/>
              <a:t>“The capacity for suffering and enjoyment is </a:t>
            </a:r>
            <a:r>
              <a:rPr lang="en-US" i="1" dirty="0" smtClean="0"/>
              <a:t>a prerequisite for having interests at all.” (126 RTD)</a:t>
            </a:r>
          </a:p>
          <a:p>
            <a:endParaRPr lang="en-US" i="1" dirty="0"/>
          </a:p>
          <a:p>
            <a:endParaRPr lang="en-US" dirty="0"/>
          </a:p>
        </p:txBody>
      </p:sp>
      <p:pic>
        <p:nvPicPr>
          <p:cNvPr id="4" name="Picture 3"/>
          <p:cNvPicPr>
            <a:picLocks noChangeAspect="1"/>
          </p:cNvPicPr>
          <p:nvPr/>
        </p:nvPicPr>
        <p:blipFill>
          <a:blip r:embed="rId2"/>
          <a:stretch>
            <a:fillRect/>
          </a:stretch>
        </p:blipFill>
        <p:spPr>
          <a:xfrm>
            <a:off x="4219928" y="4854906"/>
            <a:ext cx="1312063" cy="1777559"/>
          </a:xfrm>
          <a:prstGeom prst="rect">
            <a:avLst/>
          </a:prstGeom>
        </p:spPr>
      </p:pic>
      <p:pic>
        <p:nvPicPr>
          <p:cNvPr id="5" name="Picture 4"/>
          <p:cNvPicPr>
            <a:picLocks noChangeAspect="1"/>
          </p:cNvPicPr>
          <p:nvPr/>
        </p:nvPicPr>
        <p:blipFill>
          <a:blip r:embed="rId3"/>
          <a:stretch>
            <a:fillRect/>
          </a:stretch>
        </p:blipFill>
        <p:spPr>
          <a:xfrm>
            <a:off x="1114424" y="5113368"/>
            <a:ext cx="2287604" cy="1744632"/>
          </a:xfrm>
          <a:prstGeom prst="rect">
            <a:avLst/>
          </a:prstGeom>
        </p:spPr>
      </p:pic>
      <p:pic>
        <p:nvPicPr>
          <p:cNvPr id="6" name="Picture 5"/>
          <p:cNvPicPr>
            <a:picLocks noChangeAspect="1"/>
          </p:cNvPicPr>
          <p:nvPr/>
        </p:nvPicPr>
        <p:blipFill>
          <a:blip r:embed="rId4"/>
          <a:stretch>
            <a:fillRect/>
          </a:stretch>
        </p:blipFill>
        <p:spPr>
          <a:xfrm>
            <a:off x="6635075" y="5116068"/>
            <a:ext cx="2278738" cy="1516396"/>
          </a:xfrm>
          <a:prstGeom prst="rect">
            <a:avLst/>
          </a:prstGeom>
        </p:spPr>
      </p:pic>
    </p:spTree>
    <p:extLst>
      <p:ext uri="{BB962C8B-B14F-4D97-AF65-F5344CB8AC3E}">
        <p14:creationId xmlns:p14="http://schemas.microsoft.com/office/powerpoint/2010/main" val="155892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Class Peer Based Learning Exercise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5 minutes, answer the following question on a sheet of paper or your computer.  Then, in the next 5 minutes, explain your answer and your reason for that answer to a peer and have them explain their answer, and their reason for that answer to you.  Then in the final 5 minutes I will call on one of you to explain both your answer and your peers answer for class participation credit. </a:t>
            </a:r>
          </a:p>
          <a:p>
            <a:r>
              <a:rPr lang="en-US" b="1" dirty="0" smtClean="0"/>
              <a:t>If we are morally obligated on utilitarian grounds to care for animals because they can suffer, are we also morally obligated to prevent third trimester abortions because fully developed fetuses can feel pain?  Or are there important differences between these two cases?  Try to use either social contract theory or utilitarianism to support your answer.  </a:t>
            </a:r>
          </a:p>
        </p:txBody>
      </p:sp>
    </p:spTree>
    <p:extLst>
      <p:ext uri="{BB962C8B-B14F-4D97-AF65-F5344CB8AC3E}">
        <p14:creationId xmlns:p14="http://schemas.microsoft.com/office/powerpoint/2010/main" val="132407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for next time: </a:t>
            </a:r>
            <a:endParaRPr lang="en-US" dirty="0"/>
          </a:p>
        </p:txBody>
      </p:sp>
      <p:sp>
        <p:nvSpPr>
          <p:cNvPr id="3" name="Content Placeholder 2"/>
          <p:cNvSpPr>
            <a:spLocks noGrp="1"/>
          </p:cNvSpPr>
          <p:nvPr>
            <p:ph idx="1"/>
          </p:nvPr>
        </p:nvSpPr>
        <p:spPr/>
        <p:txBody>
          <a:bodyPr/>
          <a:lstStyle/>
          <a:p>
            <a:r>
              <a:rPr lang="en-US" dirty="0" smtClean="0"/>
              <a:t>Chapter 4 and 5 of </a:t>
            </a:r>
            <a:r>
              <a:rPr lang="en-US" i="1" dirty="0" smtClean="0"/>
              <a:t>RTD:</a:t>
            </a:r>
            <a:r>
              <a:rPr lang="en-US" dirty="0" smtClean="0"/>
              <a:t> “Utilitarianism and Integrity” (Williams) and “The Experience Machine” (</a:t>
            </a:r>
            <a:r>
              <a:rPr lang="en-US" dirty="0" err="1" smtClean="0"/>
              <a:t>Nozick</a:t>
            </a:r>
            <a:r>
              <a:rPr lang="en-US" dirty="0" smtClean="0"/>
              <a:t>) </a:t>
            </a:r>
          </a:p>
          <a:p>
            <a:r>
              <a:rPr lang="en-US" dirty="0" smtClean="0"/>
              <a:t>Chapter 8 of </a:t>
            </a:r>
            <a:r>
              <a:rPr lang="en-US" i="1" dirty="0" smtClean="0"/>
              <a:t>Elements:</a:t>
            </a:r>
            <a:r>
              <a:rPr lang="en-US" dirty="0" smtClean="0"/>
              <a:t> “The Debate Over Utilitarianism” (</a:t>
            </a:r>
          </a:p>
          <a:p>
            <a:pPr marL="0" indent="0">
              <a:buNone/>
            </a:pPr>
            <a:endParaRPr lang="en-US" dirty="0"/>
          </a:p>
        </p:txBody>
      </p:sp>
    </p:spTree>
    <p:extLst>
      <p:ext uri="{BB962C8B-B14F-4D97-AF65-F5344CB8AC3E}">
        <p14:creationId xmlns:p14="http://schemas.microsoft.com/office/powerpoint/2010/main" val="645023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this section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Consider some theoretical problems for utilitarianism as a complete account of morality</a:t>
            </a:r>
          </a:p>
          <a:p>
            <a:r>
              <a:rPr lang="en-US" dirty="0" smtClean="0"/>
              <a:t>Understand some well known moral dilemmas and various factors that make these dilemmas hard to explain for utilitarianism</a:t>
            </a:r>
          </a:p>
          <a:p>
            <a:r>
              <a:rPr lang="en-US" dirty="0" smtClean="0"/>
              <a:t>Consider utilitarianism and its application to the moral issue of economic, social, and medical disparity between the people of underdeveloped and developed countries.</a:t>
            </a:r>
          </a:p>
          <a:p>
            <a:r>
              <a:rPr lang="en-US" dirty="0" smtClean="0"/>
              <a:t>More problems for utilitarianism: Backwards-looking reasons</a:t>
            </a:r>
          </a:p>
          <a:p>
            <a:r>
              <a:rPr lang="en-US" dirty="0" smtClean="0"/>
              <a:t>In class peer based learning exercise: </a:t>
            </a:r>
            <a:r>
              <a:rPr lang="en-US" smtClean="0"/>
              <a:t>The ethics </a:t>
            </a:r>
            <a:r>
              <a:rPr lang="en-US" dirty="0" smtClean="0"/>
              <a:t>of televised gladiator matches</a:t>
            </a:r>
            <a:endParaRPr lang="en-US" dirty="0"/>
          </a:p>
        </p:txBody>
      </p:sp>
    </p:spTree>
    <p:extLst>
      <p:ext uri="{BB962C8B-B14F-4D97-AF65-F5344CB8AC3E}">
        <p14:creationId xmlns:p14="http://schemas.microsoft.com/office/powerpoint/2010/main" val="2465946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Problems for the view</a:t>
            </a:r>
            <a:endParaRPr lang="en-US" dirty="0"/>
          </a:p>
        </p:txBody>
      </p:sp>
      <p:sp>
        <p:nvSpPr>
          <p:cNvPr id="2" name="Content Placeholder 1"/>
          <p:cNvSpPr>
            <a:spLocks noGrp="1"/>
          </p:cNvSpPr>
          <p:nvPr>
            <p:ph idx="1"/>
          </p:nvPr>
        </p:nvSpPr>
        <p:spPr>
          <a:xfrm>
            <a:off x="1114424" y="2239456"/>
            <a:ext cx="7610476" cy="3670767"/>
          </a:xfrm>
        </p:spPr>
        <p:txBody>
          <a:bodyPr>
            <a:normAutofit/>
          </a:bodyPr>
          <a:lstStyle/>
          <a:p>
            <a:r>
              <a:rPr lang="en-US" dirty="0" smtClean="0"/>
              <a:t>Robert </a:t>
            </a:r>
            <a:r>
              <a:rPr lang="en-US" dirty="0" err="1" smtClean="0"/>
              <a:t>Nozick</a:t>
            </a:r>
            <a:r>
              <a:rPr lang="en-US" dirty="0" smtClean="0"/>
              <a:t> and the Experience Machine</a:t>
            </a:r>
          </a:p>
          <a:p>
            <a:r>
              <a:rPr lang="en-US" dirty="0" smtClean="0"/>
              <a:t>A machine that simulates any experiences you might want to have that you can plug into.  If utilitarianism is correct, we ought all plug in to such a machine.  </a:t>
            </a:r>
          </a:p>
          <a:p>
            <a:endParaRPr lang="en-US" dirty="0"/>
          </a:p>
        </p:txBody>
      </p:sp>
      <p:pic>
        <p:nvPicPr>
          <p:cNvPr id="4" name="Picture 3"/>
          <p:cNvPicPr>
            <a:picLocks noChangeAspect="1"/>
          </p:cNvPicPr>
          <p:nvPr/>
        </p:nvPicPr>
        <p:blipFill>
          <a:blip r:embed="rId2"/>
          <a:stretch>
            <a:fillRect/>
          </a:stretch>
        </p:blipFill>
        <p:spPr>
          <a:xfrm>
            <a:off x="2438258" y="4079288"/>
            <a:ext cx="3911948" cy="2566663"/>
          </a:xfrm>
          <a:prstGeom prst="rect">
            <a:avLst/>
          </a:prstGeom>
        </p:spPr>
      </p:pic>
    </p:spTree>
    <p:extLst>
      <p:ext uri="{BB962C8B-B14F-4D97-AF65-F5344CB8AC3E}">
        <p14:creationId xmlns:p14="http://schemas.microsoft.com/office/powerpoint/2010/main" val="2084066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Reasons </a:t>
            </a:r>
            <a:r>
              <a:rPr lang="en-US" dirty="0"/>
              <a:t>why we wouldn’t plug in</a:t>
            </a:r>
            <a:r>
              <a:rPr lang="en-US" dirty="0" smtClean="0"/>
              <a:t>:</a:t>
            </a:r>
            <a:endParaRPr lang="en-US" dirty="0"/>
          </a:p>
        </p:txBody>
      </p:sp>
      <p:sp>
        <p:nvSpPr>
          <p:cNvPr id="3" name="Content Placeholder 2"/>
          <p:cNvSpPr>
            <a:spLocks noGrp="1"/>
          </p:cNvSpPr>
          <p:nvPr>
            <p:ph idx="1"/>
          </p:nvPr>
        </p:nvSpPr>
        <p:spPr/>
        <p:txBody>
          <a:bodyPr/>
          <a:lstStyle/>
          <a:p>
            <a:r>
              <a:rPr lang="en-US" dirty="0" smtClean="0"/>
              <a:t>We </a:t>
            </a:r>
            <a:r>
              <a:rPr lang="en-US" dirty="0"/>
              <a:t>want to do certain things, and not just have the experience of doing them</a:t>
            </a:r>
          </a:p>
          <a:p>
            <a:r>
              <a:rPr lang="en-US" dirty="0"/>
              <a:t>We want to be a certain sort of person (courageous, kind, witty, etc.)</a:t>
            </a:r>
          </a:p>
          <a:p>
            <a:r>
              <a:rPr lang="en-US" dirty="0"/>
              <a:t>There is no actual contact with reality (it is not like taking drugs to get actually be in contact with a deeper reality, it is like taking drugs to surrender to a simulation of reality)</a:t>
            </a:r>
          </a:p>
        </p:txBody>
      </p:sp>
    </p:spTree>
    <p:extLst>
      <p:ext uri="{BB962C8B-B14F-4D97-AF65-F5344CB8AC3E}">
        <p14:creationId xmlns:p14="http://schemas.microsoft.com/office/powerpoint/2010/main" val="1144809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Problems for the view</a:t>
            </a:r>
            <a:endParaRPr lang="en-US" dirty="0"/>
          </a:p>
        </p:txBody>
      </p:sp>
      <p:sp>
        <p:nvSpPr>
          <p:cNvPr id="2" name="Content Placeholder 1"/>
          <p:cNvSpPr>
            <a:spLocks noGrp="1"/>
          </p:cNvSpPr>
          <p:nvPr>
            <p:ph idx="1"/>
          </p:nvPr>
        </p:nvSpPr>
        <p:spPr/>
        <p:txBody>
          <a:bodyPr>
            <a:normAutofit/>
          </a:bodyPr>
          <a:lstStyle/>
          <a:p>
            <a:r>
              <a:rPr lang="en-US" dirty="0" smtClean="0"/>
              <a:t>Bernard Williams’ 2 examples showing why utilitarianism cannot account for integrity (knowing and deciding your actions according to your moral identity and the emotions that proceed from such an identity):</a:t>
            </a:r>
            <a:endParaRPr lang="en-US" dirty="0"/>
          </a:p>
          <a:p>
            <a:r>
              <a:rPr lang="en-US" dirty="0" smtClean="0"/>
              <a:t>George is offered a job doing research into chemical and biological warfare that will go to his dangerously enthusiastic peer if he turns it down.  His family really needs the job, and it seems taking it would decrease overall suffering…</a:t>
            </a:r>
            <a:endParaRPr lang="en-US" dirty="0"/>
          </a:p>
        </p:txBody>
      </p:sp>
    </p:spTree>
    <p:extLst>
      <p:ext uri="{BB962C8B-B14F-4D97-AF65-F5344CB8AC3E}">
        <p14:creationId xmlns:p14="http://schemas.microsoft.com/office/powerpoint/2010/main" val="1916938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Unit 731: Japan’s </a:t>
            </a:r>
            <a:r>
              <a:rPr lang="en-US" dirty="0" err="1" smtClean="0"/>
              <a:t>Biowarfare</a:t>
            </a:r>
            <a:r>
              <a:rPr lang="en-US" dirty="0" smtClean="0"/>
              <a:t> Division </a:t>
            </a:r>
            <a:endParaRPr lang="en-US" dirty="0"/>
          </a:p>
        </p:txBody>
      </p:sp>
      <p:pic>
        <p:nvPicPr>
          <p:cNvPr id="4" name="Content Placeholder 3"/>
          <p:cNvPicPr>
            <a:picLocks noGrp="1" noChangeAspect="1"/>
          </p:cNvPicPr>
          <p:nvPr>
            <p:ph idx="1"/>
          </p:nvPr>
        </p:nvPicPr>
        <p:blipFill>
          <a:blip r:embed="rId3"/>
          <a:srcRect t="18308" b="18308"/>
          <a:stretch>
            <a:fillRect/>
          </a:stretch>
        </p:blipFill>
        <p:spPr>
          <a:xfrm>
            <a:off x="771521" y="2937959"/>
            <a:ext cx="7610476" cy="3670767"/>
          </a:xfrm>
        </p:spPr>
      </p:pic>
      <p:sp>
        <p:nvSpPr>
          <p:cNvPr id="3" name="TextBox 2"/>
          <p:cNvSpPr txBox="1"/>
          <p:nvPr/>
        </p:nvSpPr>
        <p:spPr>
          <a:xfrm>
            <a:off x="771521" y="2290014"/>
            <a:ext cx="7487797" cy="523220"/>
          </a:xfrm>
          <a:prstGeom prst="rect">
            <a:avLst/>
          </a:prstGeom>
          <a:noFill/>
        </p:spPr>
        <p:txBody>
          <a:bodyPr wrap="none" rtlCol="0">
            <a:spAutoFit/>
          </a:bodyPr>
          <a:lstStyle/>
          <a:p>
            <a:r>
              <a:rPr lang="en-US" sz="2800" b="1" dirty="0" smtClean="0"/>
              <a:t>Would you take the job?  Why or why not?</a:t>
            </a:r>
            <a:endParaRPr lang="en-US" sz="2800" b="1" dirty="0"/>
          </a:p>
        </p:txBody>
      </p:sp>
    </p:spTree>
    <p:extLst>
      <p:ext uri="{BB962C8B-B14F-4D97-AF65-F5344CB8AC3E}">
        <p14:creationId xmlns:p14="http://schemas.microsoft.com/office/powerpoint/2010/main" val="1144523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Jeremy Bentham (1748-1832)</a:t>
            </a:r>
            <a:endParaRPr lang="en-US" dirty="0"/>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r>
              <a:rPr lang="en-US" dirty="0" smtClean="0"/>
              <a:t>British philosopher and social reformer, the founder of modern utilitarianism</a:t>
            </a:r>
            <a:endParaRPr lang="en-US" dirty="0"/>
          </a:p>
          <a:p>
            <a:r>
              <a:rPr lang="en-US" dirty="0" smtClean="0"/>
              <a:t>Advocate of individual, economic, and political freedom, fought for the abolition of slavery, women’s rights, animal rights, and more…</a:t>
            </a:r>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cstate="print"/>
          <a:stretch>
            <a:fillRect/>
          </a:stretch>
        </p:blipFill>
        <p:spPr>
          <a:xfrm>
            <a:off x="3750124" y="2219417"/>
            <a:ext cx="1372292" cy="1860218"/>
          </a:xfrm>
          <a:prstGeom prst="rect">
            <a:avLst/>
          </a:prstGeom>
        </p:spPr>
      </p:pic>
    </p:spTree>
    <p:extLst>
      <p:ext uri="{BB962C8B-B14F-4D97-AF65-F5344CB8AC3E}">
        <p14:creationId xmlns:p14="http://schemas.microsoft.com/office/powerpoint/2010/main" val="15154286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Jim’s feelings</a:t>
            </a:r>
            <a:endParaRPr lang="en-US" dirty="0"/>
          </a:p>
        </p:txBody>
      </p:sp>
      <p:sp>
        <p:nvSpPr>
          <p:cNvPr id="3" name="Content Placeholder 2"/>
          <p:cNvSpPr>
            <a:spLocks noGrp="1"/>
          </p:cNvSpPr>
          <p:nvPr>
            <p:ph idx="1"/>
          </p:nvPr>
        </p:nvSpPr>
        <p:spPr/>
        <p:txBody>
          <a:bodyPr/>
          <a:lstStyle/>
          <a:p>
            <a:r>
              <a:rPr lang="en-US" dirty="0"/>
              <a:t>Jim, as a visitor in a South American town is given the “privilege” of personally killing one Indian so that, because it will then be a “special occasion,” a group of Indians are not killed by hostile soldiers…</a:t>
            </a:r>
          </a:p>
          <a:p>
            <a:endParaRPr lang="en-US" dirty="0"/>
          </a:p>
        </p:txBody>
      </p:sp>
      <p:pic>
        <p:nvPicPr>
          <p:cNvPr id="5" name="Picture 4"/>
          <p:cNvPicPr>
            <a:picLocks noChangeAspect="1"/>
          </p:cNvPicPr>
          <p:nvPr/>
        </p:nvPicPr>
        <p:blipFill>
          <a:blip r:embed="rId2"/>
          <a:stretch>
            <a:fillRect/>
          </a:stretch>
        </p:blipFill>
        <p:spPr>
          <a:xfrm>
            <a:off x="2675934" y="4067561"/>
            <a:ext cx="3816708" cy="2790438"/>
          </a:xfrm>
          <a:prstGeom prst="rect">
            <a:avLst/>
          </a:prstGeom>
        </p:spPr>
      </p:pic>
    </p:spTree>
    <p:extLst>
      <p:ext uri="{BB962C8B-B14F-4D97-AF65-F5344CB8AC3E}">
        <p14:creationId xmlns:p14="http://schemas.microsoft.com/office/powerpoint/2010/main" val="210821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Self-indulgent squeamishness?  </a:t>
            </a:r>
            <a:endParaRPr lang="en-US" sz="2400" dirty="0"/>
          </a:p>
        </p:txBody>
      </p:sp>
      <p:sp>
        <p:nvSpPr>
          <p:cNvPr id="3" name="Content Placeholder 2"/>
          <p:cNvSpPr>
            <a:spLocks noGrp="1"/>
          </p:cNvSpPr>
          <p:nvPr>
            <p:ph idx="1"/>
          </p:nvPr>
        </p:nvSpPr>
        <p:spPr>
          <a:xfrm>
            <a:off x="1114424" y="2290945"/>
            <a:ext cx="7610476" cy="4308877"/>
          </a:xfrm>
        </p:spPr>
        <p:txBody>
          <a:bodyPr>
            <a:normAutofit fontScale="92500" lnSpcReduction="10000"/>
          </a:bodyPr>
          <a:lstStyle/>
          <a:p>
            <a:r>
              <a:rPr lang="en-US" dirty="0"/>
              <a:t>Utilitarianism cannot explain why these feelings that you would be doing something wrong should even be felt.  From a </a:t>
            </a:r>
            <a:r>
              <a:rPr lang="en-US" dirty="0" smtClean="0"/>
              <a:t>utilitarian </a:t>
            </a:r>
            <a:r>
              <a:rPr lang="en-US" dirty="0"/>
              <a:t>perspective, they are merely unpleasant </a:t>
            </a:r>
            <a:r>
              <a:rPr lang="en-US" dirty="0" smtClean="0"/>
              <a:t>experiences </a:t>
            </a:r>
            <a:r>
              <a:rPr lang="en-US" dirty="0"/>
              <a:t>you should try to </a:t>
            </a:r>
            <a:r>
              <a:rPr lang="en-US" dirty="0" smtClean="0"/>
              <a:t>eradicate.  </a:t>
            </a:r>
          </a:p>
          <a:p>
            <a:r>
              <a:rPr lang="en-US" dirty="0" smtClean="0"/>
              <a:t>But </a:t>
            </a:r>
            <a:r>
              <a:rPr lang="en-US" dirty="0"/>
              <a:t>this would mean that these feelings are irrational rather than true expressions of what we think would be doing something wrong, even though we did not create the situation participating in the situation is doing something wrong.  </a:t>
            </a:r>
            <a:endParaRPr lang="en-US" dirty="0" smtClean="0"/>
          </a:p>
          <a:p>
            <a:r>
              <a:rPr lang="en-US" dirty="0" smtClean="0"/>
              <a:t>If </a:t>
            </a:r>
            <a:r>
              <a:rPr lang="en-US" dirty="0"/>
              <a:t>these feelings are more than just self-indulgent </a:t>
            </a:r>
            <a:r>
              <a:rPr lang="en-US" dirty="0" smtClean="0"/>
              <a:t>squeamishness, </a:t>
            </a:r>
            <a:r>
              <a:rPr lang="en-US" dirty="0"/>
              <a:t>if they are a recognition of our moral sense of right and wrong and not wanting to go against that moral sense even if doing so would have better consequences, </a:t>
            </a:r>
            <a:r>
              <a:rPr lang="en-US" dirty="0" smtClean="0"/>
              <a:t>then utilitarianism cannot explain all </a:t>
            </a:r>
            <a:r>
              <a:rPr lang="en-US" smtClean="0"/>
              <a:t>of morality. </a:t>
            </a:r>
            <a:endParaRPr lang="en-US" dirty="0"/>
          </a:p>
        </p:txBody>
      </p:sp>
    </p:spTree>
    <p:extLst>
      <p:ext uri="{BB962C8B-B14F-4D97-AF65-F5344CB8AC3E}">
        <p14:creationId xmlns:p14="http://schemas.microsoft.com/office/powerpoint/2010/main" val="1275114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Moral dilemmas, not obvious choices</a:t>
            </a:r>
            <a:endParaRPr lang="en-US" dirty="0"/>
          </a:p>
        </p:txBody>
      </p:sp>
      <p:sp>
        <p:nvSpPr>
          <p:cNvPr id="3" name="Content Placeholder 2"/>
          <p:cNvSpPr>
            <a:spLocks noGrp="1"/>
          </p:cNvSpPr>
          <p:nvPr>
            <p:ph idx="1"/>
          </p:nvPr>
        </p:nvSpPr>
        <p:spPr/>
        <p:txBody>
          <a:bodyPr/>
          <a:lstStyle/>
          <a:p>
            <a:r>
              <a:rPr lang="en-US" dirty="0"/>
              <a:t>W</a:t>
            </a:r>
            <a:r>
              <a:rPr lang="en-US" dirty="0" smtClean="0"/>
              <a:t>hat </a:t>
            </a:r>
            <a:r>
              <a:rPr lang="en-US" dirty="0"/>
              <a:t>makes these moral dilemmas rather than obvious moral choices is that violating our integrity is morally wrong, even if its not as morally wrong in some circumstances as causing really bad consequences.  </a:t>
            </a:r>
            <a:br>
              <a:rPr lang="en-US" dirty="0"/>
            </a:br>
            <a:endParaRPr lang="en-US" dirty="0"/>
          </a:p>
        </p:txBody>
      </p:sp>
      <p:pic>
        <p:nvPicPr>
          <p:cNvPr id="4" name="Picture 3"/>
          <p:cNvPicPr>
            <a:picLocks noChangeAspect="1"/>
          </p:cNvPicPr>
          <p:nvPr/>
        </p:nvPicPr>
        <p:blipFill>
          <a:blip r:embed="rId2"/>
          <a:stretch>
            <a:fillRect/>
          </a:stretch>
        </p:blipFill>
        <p:spPr>
          <a:xfrm>
            <a:off x="2921000" y="4191292"/>
            <a:ext cx="3289300" cy="2463800"/>
          </a:xfrm>
          <a:prstGeom prst="rect">
            <a:avLst/>
          </a:prstGeom>
        </p:spPr>
      </p:pic>
    </p:spTree>
    <p:extLst>
      <p:ext uri="{BB962C8B-B14F-4D97-AF65-F5344CB8AC3E}">
        <p14:creationId xmlns:p14="http://schemas.microsoft.com/office/powerpoint/2010/main" val="1026769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class peer-based learning exercise:</a:t>
            </a:r>
            <a:endParaRPr lang="en-US" dirty="0"/>
          </a:p>
        </p:txBody>
      </p:sp>
      <p:sp>
        <p:nvSpPr>
          <p:cNvPr id="5" name="TextBox 4"/>
          <p:cNvSpPr txBox="1"/>
          <p:nvPr/>
        </p:nvSpPr>
        <p:spPr>
          <a:xfrm>
            <a:off x="985172" y="2540220"/>
            <a:ext cx="7792104" cy="369332"/>
          </a:xfrm>
          <a:prstGeom prst="rect">
            <a:avLst/>
          </a:prstGeom>
          <a:noFill/>
        </p:spPr>
        <p:txBody>
          <a:bodyPr wrap="none" rtlCol="0">
            <a:spAutoFit/>
          </a:bodyPr>
          <a:lstStyle/>
          <a:p>
            <a:r>
              <a:rPr lang="en-US" dirty="0" smtClean="0"/>
              <a:t>Consider: Would you pull the lever?  Would you push the fat person?   </a:t>
            </a:r>
            <a:endParaRPr lang="en-US" dirty="0"/>
          </a:p>
        </p:txBody>
      </p:sp>
      <p:sp>
        <p:nvSpPr>
          <p:cNvPr id="6" name="TextBox 5"/>
          <p:cNvSpPr txBox="1"/>
          <p:nvPr/>
        </p:nvSpPr>
        <p:spPr>
          <a:xfrm>
            <a:off x="1934736" y="2996544"/>
            <a:ext cx="3954177" cy="369332"/>
          </a:xfrm>
          <a:prstGeom prst="rect">
            <a:avLst/>
          </a:prstGeom>
          <a:noFill/>
        </p:spPr>
        <p:txBody>
          <a:bodyPr wrap="none" rtlCol="0">
            <a:spAutoFit/>
          </a:bodyPr>
          <a:lstStyle/>
          <a:p>
            <a:r>
              <a:rPr lang="en-US" dirty="0"/>
              <a:t>W</a:t>
            </a:r>
            <a:r>
              <a:rPr lang="en-US" dirty="0" smtClean="0"/>
              <a:t>hich seems worse to you? Why? </a:t>
            </a:r>
            <a:endParaRPr lang="en-US" dirty="0"/>
          </a:p>
        </p:txBody>
      </p:sp>
      <p:pic>
        <p:nvPicPr>
          <p:cNvPr id="8" name="Content Placeholder 7"/>
          <p:cNvPicPr>
            <a:picLocks noGrp="1" noChangeAspect="1"/>
          </p:cNvPicPr>
          <p:nvPr>
            <p:ph idx="1"/>
          </p:nvPr>
        </p:nvPicPr>
        <p:blipFill>
          <a:blip r:embed="rId3"/>
          <a:srcRect t="4302" b="4302"/>
          <a:stretch>
            <a:fillRect/>
          </a:stretch>
        </p:blipFill>
        <p:spPr>
          <a:xfrm>
            <a:off x="0" y="4071473"/>
            <a:ext cx="4626693" cy="2231596"/>
          </a:xfrm>
        </p:spPr>
      </p:pic>
      <p:pic>
        <p:nvPicPr>
          <p:cNvPr id="9" name="Picture 8"/>
          <p:cNvPicPr>
            <a:picLocks noChangeAspect="1"/>
          </p:cNvPicPr>
          <p:nvPr/>
        </p:nvPicPr>
        <p:blipFill>
          <a:blip r:embed="rId4"/>
          <a:stretch>
            <a:fillRect/>
          </a:stretch>
        </p:blipFill>
        <p:spPr>
          <a:xfrm>
            <a:off x="4569989" y="3954522"/>
            <a:ext cx="4574011" cy="2431638"/>
          </a:xfrm>
          <a:prstGeom prst="rect">
            <a:avLst/>
          </a:prstGeom>
        </p:spPr>
      </p:pic>
    </p:spTree>
    <p:extLst>
      <p:ext uri="{BB962C8B-B14F-4D97-AF65-F5344CB8AC3E}">
        <p14:creationId xmlns:p14="http://schemas.microsoft.com/office/powerpoint/2010/main" val="4014173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9/11 and Starvation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2,987 innocent people died after the 9/11 terrorist attacks</a:t>
            </a:r>
          </a:p>
          <a:p>
            <a:r>
              <a:rPr lang="en-US" dirty="0" smtClean="0"/>
              <a:t>The US government, the Red Cross, together donated 5 billion  and 143.4 million dollars in aid to the emergency and the families of the victims</a:t>
            </a:r>
          </a:p>
          <a:p>
            <a:r>
              <a:rPr lang="en-US" dirty="0" smtClean="0"/>
              <a:t>On the same day 33,000 children died </a:t>
            </a:r>
            <a:r>
              <a:rPr lang="en-US" i="1" dirty="0" smtClean="0"/>
              <a:t>senseless, needless deaths.  They could have been easily prevented</a:t>
            </a:r>
          </a:p>
          <a:p>
            <a:r>
              <a:rPr lang="en-US" dirty="0" smtClean="0"/>
              <a:t>Rehydration salts (15 cents), antibiotics (25 cents) and vitamin A therapy (10 cents) could have prevented virtually all of these deaths.  </a:t>
            </a:r>
          </a:p>
          <a:p>
            <a:r>
              <a:rPr lang="en-US" dirty="0" smtClean="0"/>
              <a:t>The same amount of children died on 9/12, 9/13, and so on until today.  </a:t>
            </a:r>
            <a:endParaRPr lang="en-US" dirty="0"/>
          </a:p>
        </p:txBody>
      </p:sp>
    </p:spTree>
    <p:extLst>
      <p:ext uri="{BB962C8B-B14F-4D97-AF65-F5344CB8AC3E}">
        <p14:creationId xmlns:p14="http://schemas.microsoft.com/office/powerpoint/2010/main" val="2941770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Bob has a nice car (a </a:t>
            </a:r>
            <a:r>
              <a:rPr lang="en-US" dirty="0"/>
              <a:t>B</a:t>
            </a:r>
            <a:r>
              <a:rPr lang="en-US" dirty="0" smtClean="0"/>
              <a:t>ugatti) that is is pride and joy and his fall back in case he ever needs money after retirement.  </a:t>
            </a:r>
            <a:endParaRPr lang="en-US" dirty="0"/>
          </a:p>
        </p:txBody>
      </p:sp>
      <p:pic>
        <p:nvPicPr>
          <p:cNvPr id="5" name="Picture 4"/>
          <p:cNvPicPr>
            <a:picLocks noChangeAspect="1"/>
          </p:cNvPicPr>
          <p:nvPr/>
        </p:nvPicPr>
        <p:blipFill>
          <a:blip r:embed="rId2"/>
          <a:stretch>
            <a:fillRect/>
          </a:stretch>
        </p:blipFill>
        <p:spPr>
          <a:xfrm>
            <a:off x="2821243" y="3896031"/>
            <a:ext cx="3232224" cy="2370298"/>
          </a:xfrm>
          <a:prstGeom prst="rect">
            <a:avLst/>
          </a:prstGeom>
        </p:spPr>
      </p:pic>
    </p:spTree>
    <p:extLst>
      <p:ext uri="{BB962C8B-B14F-4D97-AF65-F5344CB8AC3E}">
        <p14:creationId xmlns:p14="http://schemas.microsoft.com/office/powerpoint/2010/main" val="424924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Would we blame him if…</a:t>
            </a:r>
            <a:endParaRPr lang="en-US" dirty="0"/>
          </a:p>
        </p:txBody>
      </p:sp>
      <p:sp>
        <p:nvSpPr>
          <p:cNvPr id="3" name="Content Placeholder 2"/>
          <p:cNvSpPr>
            <a:spLocks noGrp="1"/>
          </p:cNvSpPr>
          <p:nvPr>
            <p:ph idx="1"/>
          </p:nvPr>
        </p:nvSpPr>
        <p:spPr/>
        <p:txBody>
          <a:bodyPr/>
          <a:lstStyle/>
          <a:p>
            <a:r>
              <a:rPr lang="en-US" dirty="0" smtClean="0"/>
              <a:t>He can throw a switch to divert a railroad train to where his car is parked and save a child who he notices is on the tracks about to be killed. </a:t>
            </a:r>
            <a:endParaRPr lang="en-US" dirty="0"/>
          </a:p>
        </p:txBody>
      </p:sp>
      <p:pic>
        <p:nvPicPr>
          <p:cNvPr id="4" name="Picture 3"/>
          <p:cNvPicPr>
            <a:picLocks noChangeAspect="1"/>
          </p:cNvPicPr>
          <p:nvPr/>
        </p:nvPicPr>
        <p:blipFill>
          <a:blip r:embed="rId2"/>
          <a:stretch>
            <a:fillRect/>
          </a:stretch>
        </p:blipFill>
        <p:spPr>
          <a:xfrm>
            <a:off x="2669334" y="3716521"/>
            <a:ext cx="3609655" cy="2404933"/>
          </a:xfrm>
          <a:prstGeom prst="rect">
            <a:avLst/>
          </a:prstGeom>
        </p:spPr>
      </p:pic>
    </p:spTree>
    <p:extLst>
      <p:ext uri="{BB962C8B-B14F-4D97-AF65-F5344CB8AC3E}">
        <p14:creationId xmlns:p14="http://schemas.microsoft.com/office/powerpoint/2010/main" val="176256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According to a team of experts and Peter Unger…</a:t>
            </a:r>
            <a:endParaRPr lang="en-US" dirty="0"/>
          </a:p>
        </p:txBody>
      </p:sp>
      <p:sp>
        <p:nvSpPr>
          <p:cNvPr id="3" name="Content Placeholder 2"/>
          <p:cNvSpPr>
            <a:spLocks noGrp="1"/>
          </p:cNvSpPr>
          <p:nvPr>
            <p:ph idx="1"/>
          </p:nvPr>
        </p:nvSpPr>
        <p:spPr/>
        <p:txBody>
          <a:bodyPr/>
          <a:lstStyle/>
          <a:p>
            <a:r>
              <a:rPr lang="en-US" dirty="0" smtClean="0"/>
              <a:t>200.00 dollars in donation would be enough to offer safe passage to a child who would otherwise die from ages 2 to 6, the most dangerous years.  </a:t>
            </a:r>
          </a:p>
          <a:p>
            <a:r>
              <a:rPr lang="en-US" dirty="0" smtClean="0"/>
              <a:t>UNICEF or Oxfam America </a:t>
            </a:r>
          </a:p>
          <a:p>
            <a:r>
              <a:rPr lang="en-US" dirty="0" smtClean="0"/>
              <a:t>Why do we not do this?  Luxury and entertainment are nothing compared to saving the life of an innocent child.  </a:t>
            </a:r>
          </a:p>
          <a:p>
            <a:pPr marL="0" indent="0">
              <a:buNone/>
            </a:pPr>
            <a:endParaRPr lang="en-US" dirty="0"/>
          </a:p>
        </p:txBody>
      </p:sp>
      <p:pic>
        <p:nvPicPr>
          <p:cNvPr id="4" name="Picture 3"/>
          <p:cNvPicPr>
            <a:picLocks noChangeAspect="1"/>
          </p:cNvPicPr>
          <p:nvPr/>
        </p:nvPicPr>
        <p:blipFill>
          <a:blip r:embed="rId2"/>
          <a:stretch>
            <a:fillRect/>
          </a:stretch>
        </p:blipFill>
        <p:spPr>
          <a:xfrm>
            <a:off x="6646945" y="5203325"/>
            <a:ext cx="2497055" cy="1654675"/>
          </a:xfrm>
          <a:prstGeom prst="rect">
            <a:avLst/>
          </a:prstGeom>
        </p:spPr>
      </p:pic>
      <p:pic>
        <p:nvPicPr>
          <p:cNvPr id="5" name="Picture 4"/>
          <p:cNvPicPr>
            <a:picLocks noChangeAspect="1"/>
          </p:cNvPicPr>
          <p:nvPr/>
        </p:nvPicPr>
        <p:blipFill>
          <a:blip r:embed="rId3"/>
          <a:stretch>
            <a:fillRect/>
          </a:stretch>
        </p:blipFill>
        <p:spPr>
          <a:xfrm>
            <a:off x="1" y="5126926"/>
            <a:ext cx="2658778" cy="1731074"/>
          </a:xfrm>
          <a:prstGeom prst="rect">
            <a:avLst/>
          </a:prstGeom>
        </p:spPr>
      </p:pic>
      <p:pic>
        <p:nvPicPr>
          <p:cNvPr id="6" name="Picture 5"/>
          <p:cNvPicPr>
            <a:picLocks noChangeAspect="1"/>
          </p:cNvPicPr>
          <p:nvPr/>
        </p:nvPicPr>
        <p:blipFill>
          <a:blip r:embed="rId4"/>
          <a:stretch>
            <a:fillRect/>
          </a:stretch>
        </p:blipFill>
        <p:spPr>
          <a:xfrm>
            <a:off x="3352050" y="5126926"/>
            <a:ext cx="2677678" cy="1781873"/>
          </a:xfrm>
          <a:prstGeom prst="rect">
            <a:avLst/>
          </a:prstGeom>
        </p:spPr>
      </p:pic>
    </p:spTree>
    <p:extLst>
      <p:ext uri="{BB962C8B-B14F-4D97-AF65-F5344CB8AC3E}">
        <p14:creationId xmlns:p14="http://schemas.microsoft.com/office/powerpoint/2010/main" val="2578478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Standard </a:t>
            </a:r>
            <a:r>
              <a:rPr lang="en-US" dirty="0"/>
              <a:t>O</a:t>
            </a:r>
            <a:r>
              <a:rPr lang="en-US" dirty="0" smtClean="0"/>
              <a:t>bjections</a:t>
            </a:r>
            <a:endParaRPr lang="en-US" dirty="0"/>
          </a:p>
        </p:txBody>
      </p:sp>
      <p:sp>
        <p:nvSpPr>
          <p:cNvPr id="3" name="Content Placeholder 2"/>
          <p:cNvSpPr>
            <a:spLocks noGrp="1"/>
          </p:cNvSpPr>
          <p:nvPr>
            <p:ph idx="1"/>
          </p:nvPr>
        </p:nvSpPr>
        <p:spPr/>
        <p:txBody>
          <a:bodyPr>
            <a:normAutofit/>
          </a:bodyPr>
          <a:lstStyle/>
          <a:p>
            <a:r>
              <a:rPr lang="en-US" dirty="0" smtClean="0"/>
              <a:t>The government should give the money, not individuals (it does not give enough, and so that does not relieve you personally of the responsibility of a potential alive or dead child)</a:t>
            </a:r>
          </a:p>
          <a:p>
            <a:r>
              <a:rPr lang="en-US" dirty="0" smtClean="0"/>
              <a:t>Others don’t give there fair share, why should I give more to make up for them (but you are aware that a child will die if you do not give, especially since other will not). </a:t>
            </a:r>
          </a:p>
          <a:p>
            <a:r>
              <a:rPr lang="en-US" dirty="0" smtClean="0"/>
              <a:t>Louis </a:t>
            </a:r>
            <a:r>
              <a:rPr lang="en-US" dirty="0"/>
              <a:t>CK: </a:t>
            </a:r>
            <a:r>
              <a:rPr lang="en-US" dirty="0">
                <a:hlinkClick r:id="rId2"/>
              </a:rPr>
              <a:t>http://www.youtube.com/watch?v=</a:t>
            </a:r>
            <a:r>
              <a:rPr lang="en-US" dirty="0" smtClean="0">
                <a:hlinkClick r:id="rId2"/>
              </a:rPr>
              <a:t>lC4FnfNKwUo</a:t>
            </a:r>
            <a:r>
              <a:rPr lang="en-US" dirty="0" smtClean="0"/>
              <a:t> </a:t>
            </a:r>
            <a:endParaRPr lang="en-US" dirty="0"/>
          </a:p>
        </p:txBody>
      </p:sp>
    </p:spTree>
    <p:extLst>
      <p:ext uri="{BB962C8B-B14F-4D97-AF65-F5344CB8AC3E}">
        <p14:creationId xmlns:p14="http://schemas.microsoft.com/office/powerpoint/2010/main" val="2555236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Class Peer Based Learning Exercise</a:t>
            </a:r>
            <a:endParaRPr lang="en-US" dirty="0"/>
          </a:p>
        </p:txBody>
      </p:sp>
      <p:sp>
        <p:nvSpPr>
          <p:cNvPr id="3" name="Content Placeholder 2"/>
          <p:cNvSpPr>
            <a:spLocks noGrp="1"/>
          </p:cNvSpPr>
          <p:nvPr>
            <p:ph idx="1"/>
          </p:nvPr>
        </p:nvSpPr>
        <p:spPr/>
        <p:txBody>
          <a:bodyPr/>
          <a:lstStyle/>
          <a:p>
            <a:r>
              <a:rPr lang="en-US" dirty="0"/>
              <a:t>Singer concludes that beyond 30,000 dollars a year for necessities, all money should go to saving those children, developing the government in those countries, etc.  Do you agree?  Why or why not?</a:t>
            </a:r>
          </a:p>
          <a:p>
            <a:pPr marL="0" indent="0">
              <a:buNone/>
            </a:pPr>
            <a:endParaRPr lang="en-US" dirty="0"/>
          </a:p>
        </p:txBody>
      </p:sp>
      <p:pic>
        <p:nvPicPr>
          <p:cNvPr id="4" name="Picture 3"/>
          <p:cNvPicPr>
            <a:picLocks noChangeAspect="1"/>
          </p:cNvPicPr>
          <p:nvPr/>
        </p:nvPicPr>
        <p:blipFill>
          <a:blip r:embed="rId2"/>
          <a:stretch>
            <a:fillRect/>
          </a:stretch>
        </p:blipFill>
        <p:spPr>
          <a:xfrm>
            <a:off x="1114424" y="4745870"/>
            <a:ext cx="2019136" cy="1638014"/>
          </a:xfrm>
          <a:prstGeom prst="rect">
            <a:avLst/>
          </a:prstGeom>
        </p:spPr>
      </p:pic>
      <p:pic>
        <p:nvPicPr>
          <p:cNvPr id="5" name="Picture 4"/>
          <p:cNvPicPr>
            <a:picLocks noChangeAspect="1"/>
          </p:cNvPicPr>
          <p:nvPr/>
        </p:nvPicPr>
        <p:blipFill>
          <a:blip r:embed="rId3"/>
          <a:stretch>
            <a:fillRect/>
          </a:stretch>
        </p:blipFill>
        <p:spPr>
          <a:xfrm>
            <a:off x="3976297" y="4244762"/>
            <a:ext cx="1323983" cy="2139122"/>
          </a:xfrm>
          <a:prstGeom prst="rect">
            <a:avLst/>
          </a:prstGeom>
        </p:spPr>
      </p:pic>
      <p:pic>
        <p:nvPicPr>
          <p:cNvPr id="6" name="Picture 5"/>
          <p:cNvPicPr>
            <a:picLocks noChangeAspect="1"/>
          </p:cNvPicPr>
          <p:nvPr/>
        </p:nvPicPr>
        <p:blipFill>
          <a:blip r:embed="rId4"/>
          <a:stretch>
            <a:fillRect/>
          </a:stretch>
        </p:blipFill>
        <p:spPr>
          <a:xfrm>
            <a:off x="5892781" y="4745870"/>
            <a:ext cx="2314106" cy="1520459"/>
          </a:xfrm>
          <a:prstGeom prst="rect">
            <a:avLst/>
          </a:prstGeom>
        </p:spPr>
      </p:pic>
    </p:spTree>
    <p:extLst>
      <p:ext uri="{BB962C8B-B14F-4D97-AF65-F5344CB8AC3E}">
        <p14:creationId xmlns:p14="http://schemas.microsoft.com/office/powerpoint/2010/main" val="237284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Auto-Icon </a:t>
            </a:r>
            <a:endParaRPr lang="en-US" dirty="0"/>
          </a:p>
        </p:txBody>
      </p:sp>
      <p:sp>
        <p:nvSpPr>
          <p:cNvPr id="2" name="Content Placeholder 1"/>
          <p:cNvSpPr>
            <a:spLocks noGrp="1"/>
          </p:cNvSpPr>
          <p:nvPr>
            <p:ph idx="1"/>
          </p:nvPr>
        </p:nvSpPr>
        <p:spPr/>
        <p:txBody>
          <a:bodyPr/>
          <a:lstStyle/>
          <a:p>
            <a:r>
              <a:rPr lang="en-US" dirty="0">
                <a:hlinkClick r:id="rId2"/>
              </a:rPr>
              <a:t>http://www.ucl.ac.uk/Bentham-Project/who/autoicon/</a:t>
            </a:r>
            <a:r>
              <a:rPr lang="en-US" dirty="0" smtClean="0">
                <a:hlinkClick r:id="rId2"/>
              </a:rPr>
              <a:t>Virtual_Auto_Icon</a:t>
            </a:r>
            <a:r>
              <a:rPr lang="en-US" dirty="0" smtClean="0"/>
              <a:t> </a:t>
            </a:r>
            <a:endParaRPr lang="en-US" dirty="0"/>
          </a:p>
        </p:txBody>
      </p:sp>
    </p:spTree>
    <p:extLst>
      <p:ext uri="{BB962C8B-B14F-4D97-AF65-F5344CB8AC3E}">
        <p14:creationId xmlns:p14="http://schemas.microsoft.com/office/powerpoint/2010/main" val="900136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Problems for the theory</a:t>
            </a:r>
            <a:endParaRPr lang="en-US" dirty="0"/>
          </a:p>
        </p:txBody>
      </p:sp>
      <p:sp>
        <p:nvSpPr>
          <p:cNvPr id="2" name="Content Placeholder 1"/>
          <p:cNvSpPr>
            <a:spLocks noGrp="1"/>
          </p:cNvSpPr>
          <p:nvPr>
            <p:ph idx="1"/>
          </p:nvPr>
        </p:nvSpPr>
        <p:spPr/>
        <p:txBody>
          <a:bodyPr/>
          <a:lstStyle/>
          <a:p>
            <a:r>
              <a:rPr lang="en-US" dirty="0" smtClean="0"/>
              <a:t>Acts of promising seem to generate obligations that utilitarianism cannot easily account for:</a:t>
            </a:r>
          </a:p>
          <a:p>
            <a:r>
              <a:rPr lang="en-US" dirty="0" smtClean="0"/>
              <a:t>If I promise to buy a house, but then realize that I would rather spend the money taking my friends to Mexico, then even if backing out of the deal will result in one person suffering and many people having a great time (net happiness is up), it still seems wrong to break my promise.</a:t>
            </a:r>
          </a:p>
          <a:p>
            <a:endParaRPr lang="en-US" dirty="0"/>
          </a:p>
        </p:txBody>
      </p:sp>
    </p:spTree>
    <p:extLst>
      <p:ext uri="{BB962C8B-B14F-4D97-AF65-F5344CB8AC3E}">
        <p14:creationId xmlns:p14="http://schemas.microsoft.com/office/powerpoint/2010/main" val="2208586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Motivation</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The motivation for an act is largely irrelevant for utilitarianism.  As long as the act promotes greater happiness, the act is a moral one. </a:t>
            </a:r>
            <a:endParaRPr lang="en-US" dirty="0"/>
          </a:p>
          <a:p>
            <a:r>
              <a:rPr lang="en-US" dirty="0" smtClean="0"/>
              <a:t>A person then who is malicious but incredibly bad at predicting how to make people suffer might give poor people money (the root of all evil) in order that they come to harm.  Such a person would be acting to promote happiness, but with the motive of promoting suffering.  His action would, nevertheless, on utilitarian grounds be moral.</a:t>
            </a:r>
            <a:endParaRPr lang="en-US" dirty="0"/>
          </a:p>
          <a:p>
            <a:r>
              <a:rPr lang="en-US" dirty="0" smtClean="0"/>
              <a:t>Or suppose that a doctor acts with the best of intentions to cure a persons disease, but winds up causing them immense suffering and eventually death…</a:t>
            </a:r>
            <a:endParaRPr lang="en-US" dirty="0"/>
          </a:p>
        </p:txBody>
      </p:sp>
    </p:spTree>
    <p:extLst>
      <p:ext uri="{BB962C8B-B14F-4D97-AF65-F5344CB8AC3E}">
        <p14:creationId xmlns:p14="http://schemas.microsoft.com/office/powerpoint/2010/main" val="3415215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Hedonism</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t>Pleasure is the one and ultimate good, pain the one and ultimate evil.  Yet utilitarianism does not need to rely on this notion of happiness.</a:t>
            </a:r>
            <a:endParaRPr lang="en-US" dirty="0"/>
          </a:p>
          <a:p>
            <a:r>
              <a:rPr lang="en-US" dirty="0" smtClean="0"/>
              <a:t>Yet isn’t it bad if your significant other cheats on you and you never find out? </a:t>
            </a:r>
          </a:p>
          <a:p>
            <a:r>
              <a:rPr lang="en-US" dirty="0" smtClean="0"/>
              <a:t>Isn’t it a tragedy to loose your interest in creative expression and simply watch TV all the time, even if you enjoy the latter just as much?</a:t>
            </a:r>
            <a:endParaRPr lang="en-US" dirty="0"/>
          </a:p>
          <a:p>
            <a:r>
              <a:rPr lang="en-US" dirty="0" smtClean="0"/>
              <a:t>Possible replies: Mill’s higher and lower pleasures, G. E. Moore’s intrinsic goods that you can increase the amount of (pleasure, friendship, aesthetics pleasure, etc.,), preference satisfaction.</a:t>
            </a:r>
          </a:p>
          <a:p>
            <a:endParaRPr lang="en-US" dirty="0"/>
          </a:p>
        </p:txBody>
      </p:sp>
    </p:spTree>
    <p:extLst>
      <p:ext uri="{BB962C8B-B14F-4D97-AF65-F5344CB8AC3E}">
        <p14:creationId xmlns:p14="http://schemas.microsoft.com/office/powerpoint/2010/main" val="112789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Consequences</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Because we often think that justice is more or as important as acting to produce good consequences, utilitarianism cannot possibly be a complete explanation of morality.</a:t>
            </a:r>
            <a:endParaRPr lang="en-US" dirty="0"/>
          </a:p>
          <a:p>
            <a:r>
              <a:rPr lang="en-US" dirty="0" smtClean="0"/>
              <a:t>For example, suppose that to prevent a race riot, an innocent man could be convicted of a rape they did not commit.  </a:t>
            </a:r>
            <a:endParaRPr lang="en-US" dirty="0"/>
          </a:p>
          <a:p>
            <a:r>
              <a:rPr lang="en-US" dirty="0" smtClean="0"/>
              <a:t>For example, consider a Peeping Tom who takes pictures of a woman who does not realize it, and circulates those photos to others, all of whom are silent about it, do not interact with the woman, and receive pleasure from the photos.</a:t>
            </a:r>
          </a:p>
          <a:p>
            <a:endParaRPr lang="en-US" dirty="0"/>
          </a:p>
        </p:txBody>
      </p:sp>
    </p:spTree>
    <p:extLst>
      <p:ext uri="{BB962C8B-B14F-4D97-AF65-F5344CB8AC3E}">
        <p14:creationId xmlns:p14="http://schemas.microsoft.com/office/powerpoint/2010/main" val="1429329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Backward-Looking Reasons</a:t>
            </a:r>
            <a:endParaRPr lang="en-US" dirty="0"/>
          </a:p>
        </p:txBody>
      </p:sp>
      <p:sp>
        <p:nvSpPr>
          <p:cNvPr id="2" name="Content Placeholder 1"/>
          <p:cNvSpPr>
            <a:spLocks noGrp="1"/>
          </p:cNvSpPr>
          <p:nvPr>
            <p:ph idx="1"/>
          </p:nvPr>
        </p:nvSpPr>
        <p:spPr/>
        <p:txBody>
          <a:bodyPr>
            <a:normAutofit fontScale="85000" lnSpcReduction="20000"/>
          </a:bodyPr>
          <a:lstStyle/>
          <a:p>
            <a:r>
              <a:rPr lang="en-US" dirty="0" smtClean="0"/>
              <a:t>Promises are things you did in the past that impose an obligation on you now.  But even if fulfilling your promise causes you more suffering than the suffering of a person whom you break your promise to, you still have a moral reason to keep that promise.  </a:t>
            </a:r>
          </a:p>
          <a:p>
            <a:r>
              <a:rPr lang="en-US" dirty="0" smtClean="0"/>
              <a:t>Harming someone in the past is a moral reason to be kind to them now, someone doing you a favor in the past is a reason to do them a favor in the future, and so on.  </a:t>
            </a:r>
          </a:p>
          <a:p>
            <a:r>
              <a:rPr lang="en-US" dirty="0" smtClean="0"/>
              <a:t>But backward-looking reasons are irrelevant to morality from a utilitarian perspective, which looks only to the future consequences of actions</a:t>
            </a:r>
          </a:p>
          <a:p>
            <a:r>
              <a:rPr lang="en-US" dirty="0" smtClean="0"/>
              <a:t>There may be a way around this, however, since not taking account of such reasons might lead to a society that on a whole suffers…</a:t>
            </a:r>
            <a:endParaRPr lang="en-US" dirty="0"/>
          </a:p>
        </p:txBody>
      </p:sp>
    </p:spTree>
    <p:extLst>
      <p:ext uri="{BB962C8B-B14F-4D97-AF65-F5344CB8AC3E}">
        <p14:creationId xmlns:p14="http://schemas.microsoft.com/office/powerpoint/2010/main" val="848846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Utilitarianism is too demanding</a:t>
            </a:r>
            <a:endParaRPr lang="en-US" dirty="0"/>
          </a:p>
        </p:txBody>
      </p:sp>
      <p:sp>
        <p:nvSpPr>
          <p:cNvPr id="2" name="Content Placeholder 1"/>
          <p:cNvSpPr>
            <a:spLocks noGrp="1"/>
          </p:cNvSpPr>
          <p:nvPr>
            <p:ph idx="1"/>
          </p:nvPr>
        </p:nvSpPr>
        <p:spPr/>
        <p:txBody>
          <a:bodyPr/>
          <a:lstStyle/>
          <a:p>
            <a:r>
              <a:rPr lang="en-US" dirty="0" smtClean="0"/>
              <a:t>All luxuries and personal projects should be forgone in order to save children in third world counties, help the homeless, help animals, etc.</a:t>
            </a:r>
          </a:p>
          <a:p>
            <a:r>
              <a:rPr lang="en-US" dirty="0" smtClean="0"/>
              <a:t>This seems supererogatory, not morally required.</a:t>
            </a:r>
          </a:p>
          <a:p>
            <a:r>
              <a:rPr lang="en-US" dirty="0" smtClean="0"/>
              <a:t>Utilitarianism also requires that we treat our family and friends impartially, as potential pleasure or pain sources, but loving relationships involve special responsibilities and obligations. </a:t>
            </a:r>
            <a:endParaRPr lang="en-US" dirty="0"/>
          </a:p>
        </p:txBody>
      </p:sp>
    </p:spTree>
    <p:extLst>
      <p:ext uri="{BB962C8B-B14F-4D97-AF65-F5344CB8AC3E}">
        <p14:creationId xmlns:p14="http://schemas.microsoft.com/office/powerpoint/2010/main" val="1769006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Possible responses:</a:t>
            </a:r>
            <a:endParaRPr lang="en-US" dirty="0"/>
          </a:p>
        </p:txBody>
      </p:sp>
      <p:sp>
        <p:nvSpPr>
          <p:cNvPr id="2" name="Content Placeholder 1"/>
          <p:cNvSpPr>
            <a:spLocks noGrp="1"/>
          </p:cNvSpPr>
          <p:nvPr>
            <p:ph idx="1"/>
          </p:nvPr>
        </p:nvSpPr>
        <p:spPr/>
        <p:txBody>
          <a:bodyPr>
            <a:normAutofit/>
          </a:bodyPr>
          <a:lstStyle/>
          <a:p>
            <a:r>
              <a:rPr lang="en-US" dirty="0" smtClean="0"/>
              <a:t>Acts of promise-breaking, lying, etc., actually do not have good consequences for happiness, and when they do they are moral.</a:t>
            </a:r>
          </a:p>
          <a:p>
            <a:r>
              <a:rPr lang="en-US" dirty="0" smtClean="0"/>
              <a:t>Rule utilitarianism: a right action is one that accords with a system of rules that, if adopted by a society, would result in optimal happiness for that society.</a:t>
            </a:r>
          </a:p>
          <a:p>
            <a:r>
              <a:rPr lang="en-US" dirty="0" smtClean="0"/>
              <a:t>However, when those rules have exceptions, then either the view collapses back into act utilitarianism, or else it is not aggregate happiness that makes something moral…</a:t>
            </a:r>
          </a:p>
          <a:p>
            <a:pPr marL="0" indent="0">
              <a:buNone/>
            </a:pPr>
            <a:endParaRPr lang="en-US" dirty="0"/>
          </a:p>
        </p:txBody>
      </p:sp>
    </p:spTree>
    <p:extLst>
      <p:ext uri="{BB962C8B-B14F-4D97-AF65-F5344CB8AC3E}">
        <p14:creationId xmlns:p14="http://schemas.microsoft.com/office/powerpoint/2010/main" val="4267579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Utilitarianism can still be defended…</a:t>
            </a:r>
            <a:endParaRPr lang="en-US" dirty="0"/>
          </a:p>
        </p:txBody>
      </p:sp>
      <p:sp>
        <p:nvSpPr>
          <p:cNvPr id="2" name="Content Placeholder 1"/>
          <p:cNvSpPr>
            <a:spLocks noGrp="1"/>
          </p:cNvSpPr>
          <p:nvPr>
            <p:ph idx="1"/>
          </p:nvPr>
        </p:nvSpPr>
        <p:spPr/>
        <p:txBody>
          <a:bodyPr>
            <a:normAutofit fontScale="85000" lnSpcReduction="20000"/>
          </a:bodyPr>
          <a:lstStyle/>
          <a:p>
            <a:r>
              <a:rPr lang="en-US" dirty="0" smtClean="0"/>
              <a:t>The reason that lying, promise breaking, ignoring integrity, justice, and rights are wrong is that they cause suffering.  When people find out about lies, they are hurt and betrayed, when you break a promise you irritate and alienate your friends, when people don’t care about there children, the children feel unloved.  In all these cases happiness is reduced.  </a:t>
            </a:r>
          </a:p>
          <a:p>
            <a:r>
              <a:rPr lang="en-US" dirty="0" smtClean="0"/>
              <a:t>In special cases, like the riot example, or the Williams example, our gut reactions are mistaken and instinctual.  Normally lying and killing create suffering rather than reduce it, hence our initial reaction which is actually mistaken.</a:t>
            </a:r>
          </a:p>
          <a:p>
            <a:r>
              <a:rPr lang="en-US" dirty="0" smtClean="0"/>
              <a:t>They are mistaken additionally because we do not think about all of the consequences (the others that will die or be beaten by the mob, the people that will be shot in the Williams example, the children that will literally starve, etc.)</a:t>
            </a:r>
            <a:endParaRPr lang="en-US" dirty="0"/>
          </a:p>
        </p:txBody>
      </p:sp>
    </p:spTree>
    <p:extLst>
      <p:ext uri="{BB962C8B-B14F-4D97-AF65-F5344CB8AC3E}">
        <p14:creationId xmlns:p14="http://schemas.microsoft.com/office/powerpoint/2010/main" val="1320783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Readings: </a:t>
            </a:r>
            <a:endParaRPr lang="en-US" dirty="0"/>
          </a:p>
        </p:txBody>
      </p:sp>
      <p:sp>
        <p:nvSpPr>
          <p:cNvPr id="2" name="Content Placeholder 1"/>
          <p:cNvSpPr>
            <a:spLocks noGrp="1"/>
          </p:cNvSpPr>
          <p:nvPr>
            <p:ph idx="1"/>
          </p:nvPr>
        </p:nvSpPr>
        <p:spPr/>
        <p:txBody>
          <a:bodyPr/>
          <a:lstStyle/>
          <a:p>
            <a:r>
              <a:rPr lang="en-US" dirty="0" smtClean="0"/>
              <a:t>“The Categorical Imperative” Immanuel Kant (RTD Chap. 7)</a:t>
            </a:r>
          </a:p>
          <a:p>
            <a:r>
              <a:rPr lang="en-US" dirty="0" smtClean="0"/>
              <a:t>“A Defense of the Death Penalty” Louis </a:t>
            </a:r>
            <a:r>
              <a:rPr lang="en-US" dirty="0" err="1" smtClean="0"/>
              <a:t>Pojman</a:t>
            </a:r>
            <a:r>
              <a:rPr lang="en-US" dirty="0" smtClean="0"/>
              <a:t> (RTD Chap. 24)</a:t>
            </a:r>
          </a:p>
          <a:p>
            <a:pPr marL="0" indent="0">
              <a:buNone/>
            </a:pPr>
            <a:endParaRPr lang="en-US" dirty="0"/>
          </a:p>
        </p:txBody>
      </p:sp>
    </p:spTree>
    <p:extLst>
      <p:ext uri="{BB962C8B-B14F-4D97-AF65-F5344CB8AC3E}">
        <p14:creationId xmlns:p14="http://schemas.microsoft.com/office/powerpoint/2010/main" val="727372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Class Peer Based Learning Exercise:</a:t>
            </a:r>
            <a:endParaRPr lang="en-US" dirty="0"/>
          </a:p>
        </p:txBody>
      </p:sp>
      <p:sp>
        <p:nvSpPr>
          <p:cNvPr id="3" name="Content Placeholder 2"/>
          <p:cNvSpPr>
            <a:spLocks noGrp="1"/>
          </p:cNvSpPr>
          <p:nvPr>
            <p:ph idx="1"/>
          </p:nvPr>
        </p:nvSpPr>
        <p:spPr>
          <a:xfrm>
            <a:off x="1113111" y="2180106"/>
            <a:ext cx="7610476" cy="3670767"/>
          </a:xfrm>
        </p:spPr>
        <p:txBody>
          <a:bodyPr/>
          <a:lstStyle/>
          <a:p>
            <a:r>
              <a:rPr lang="en-US" dirty="0"/>
              <a:t>If something that gives many people pleasure makes a few people </a:t>
            </a:r>
            <a:r>
              <a:rPr lang="en-US" dirty="0" smtClean="0"/>
              <a:t>suffer, then as long as the overall consequences are more net happiness over suffering it is something that we ought to do, according to Utilitarianism.  Consider if we televised real gladiator fights to the death.  This would possibly entertain millions of people, but it would mean the suffering of a few.  Do you think it would moral to coerce people into participating in such matches?  Why or why not?  </a:t>
            </a:r>
            <a:endParaRPr lang="en-US" dirty="0"/>
          </a:p>
          <a:p>
            <a:endParaRPr lang="en-US" dirty="0"/>
          </a:p>
        </p:txBody>
      </p:sp>
      <p:pic>
        <p:nvPicPr>
          <p:cNvPr id="4" name="Picture 3"/>
          <p:cNvPicPr>
            <a:picLocks noChangeAspect="1"/>
          </p:cNvPicPr>
          <p:nvPr/>
        </p:nvPicPr>
        <p:blipFill>
          <a:blip r:embed="rId2"/>
          <a:stretch>
            <a:fillRect/>
          </a:stretch>
        </p:blipFill>
        <p:spPr>
          <a:xfrm>
            <a:off x="6041598" y="4793492"/>
            <a:ext cx="3102402" cy="2064508"/>
          </a:xfrm>
          <a:prstGeom prst="rect">
            <a:avLst/>
          </a:prstGeom>
        </p:spPr>
      </p:pic>
      <p:pic>
        <p:nvPicPr>
          <p:cNvPr id="5" name="Picture 4"/>
          <p:cNvPicPr>
            <a:picLocks noChangeAspect="1"/>
          </p:cNvPicPr>
          <p:nvPr/>
        </p:nvPicPr>
        <p:blipFill>
          <a:blip r:embed="rId3"/>
          <a:stretch>
            <a:fillRect/>
          </a:stretch>
        </p:blipFill>
        <p:spPr>
          <a:xfrm>
            <a:off x="2860561" y="5144742"/>
            <a:ext cx="2528212" cy="1713258"/>
          </a:xfrm>
          <a:prstGeom prst="rect">
            <a:avLst/>
          </a:prstGeom>
        </p:spPr>
      </p:pic>
    </p:spTree>
    <p:extLst>
      <p:ext uri="{BB962C8B-B14F-4D97-AF65-F5344CB8AC3E}">
        <p14:creationId xmlns:p14="http://schemas.microsoft.com/office/powerpoint/2010/main" val="44841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view</a:t>
            </a:r>
            <a:endParaRPr lang="en-US" dirty="0"/>
          </a:p>
        </p:txBody>
      </p:sp>
      <p:sp>
        <p:nvSpPr>
          <p:cNvPr id="2" name="Content Placeholder 1"/>
          <p:cNvSpPr>
            <a:spLocks noGrp="1"/>
          </p:cNvSpPr>
          <p:nvPr>
            <p:ph idx="1"/>
          </p:nvPr>
        </p:nvSpPr>
        <p:spPr/>
        <p:txBody>
          <a:bodyPr>
            <a:normAutofit/>
          </a:bodyPr>
          <a:lstStyle/>
          <a:p>
            <a:r>
              <a:rPr lang="en-US" dirty="0" smtClean="0"/>
              <a:t>Bentham’s utilitarianism: To act morally is to do is what will cause the greatest happiness for the most people.   To act immorally is to cause suffering.</a:t>
            </a:r>
            <a:endParaRPr lang="en-US" dirty="0"/>
          </a:p>
          <a:p>
            <a:r>
              <a:rPr lang="en-US" dirty="0" smtClean="0"/>
              <a:t>Happiness is pleasure, broadly construed to include all mental states that feel good</a:t>
            </a:r>
            <a:endParaRPr lang="en-US" dirty="0"/>
          </a:p>
          <a:p>
            <a:r>
              <a:rPr lang="en-US" dirty="0" smtClean="0"/>
              <a:t>Actions are to be evaluated in terms of their consequences - the total pleasure or pain they produce </a:t>
            </a:r>
            <a:endParaRPr lang="en-US" dirty="0"/>
          </a:p>
        </p:txBody>
      </p:sp>
    </p:spTree>
    <p:extLst>
      <p:ext uri="{BB962C8B-B14F-4D97-AF65-F5344CB8AC3E}">
        <p14:creationId xmlns:p14="http://schemas.microsoft.com/office/powerpoint/2010/main" val="2241410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radical innovation</a:t>
            </a:r>
            <a:endParaRPr lang="en-US" dirty="0"/>
          </a:p>
        </p:txBody>
      </p:sp>
      <p:sp>
        <p:nvSpPr>
          <p:cNvPr id="2" name="Content Placeholder 1"/>
          <p:cNvSpPr>
            <a:spLocks noGrp="1"/>
          </p:cNvSpPr>
          <p:nvPr>
            <p:ph idx="1"/>
          </p:nvPr>
        </p:nvSpPr>
        <p:spPr/>
        <p:txBody>
          <a:bodyPr>
            <a:normAutofit/>
          </a:bodyPr>
          <a:lstStyle/>
          <a:p>
            <a:r>
              <a:rPr lang="en-US" dirty="0" smtClean="0"/>
              <a:t>Morality is impartial, based on natural faculties shared by all persons (and all animals), and objective (not limited to a culture or religion).</a:t>
            </a:r>
            <a:endParaRPr lang="en-US" dirty="0"/>
          </a:p>
          <a:p>
            <a:r>
              <a:rPr lang="en-US" dirty="0" smtClean="0"/>
              <a:t>What reason is there to think that the only good, both moral and prudential, is pleasure?  </a:t>
            </a:r>
            <a:endParaRPr lang="en-US" dirty="0"/>
          </a:p>
          <a:p>
            <a:r>
              <a:rPr lang="en-US" dirty="0" smtClean="0"/>
              <a:t>The only proof that happiness is desirable is that people do desire it </a:t>
            </a:r>
          </a:p>
          <a:p>
            <a:r>
              <a:rPr lang="en-US" dirty="0" smtClean="0"/>
              <a:t>(Compare: the only reason that something is visible is that people actually see it)</a:t>
            </a:r>
          </a:p>
        </p:txBody>
      </p:sp>
    </p:spTree>
    <p:extLst>
      <p:ext uri="{BB962C8B-B14F-4D97-AF65-F5344CB8AC3E}">
        <p14:creationId xmlns:p14="http://schemas.microsoft.com/office/powerpoint/2010/main" val="1071544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John Stuart Mill (1806-1873)</a:t>
            </a:r>
            <a:endParaRPr lang="en-US" dirty="0"/>
          </a:p>
        </p:txBody>
      </p:sp>
      <p:sp>
        <p:nvSpPr>
          <p:cNvPr id="2" name="Content Placeholder 1"/>
          <p:cNvSpPr>
            <a:spLocks noGrp="1"/>
          </p:cNvSpPr>
          <p:nvPr>
            <p:ph idx="1"/>
          </p:nvPr>
        </p:nvSpPr>
        <p:spPr/>
        <p:txBody>
          <a:bodyPr>
            <a:normAutofit/>
          </a:bodyPr>
          <a:lstStyle/>
          <a:p>
            <a:r>
              <a:rPr lang="en-US" dirty="0" smtClean="0"/>
              <a:t>Scottish philosopher and social reformer, attempted to improve on Bentham’s theory</a:t>
            </a:r>
          </a:p>
          <a:p>
            <a:endParaRPr lang="en-US" dirty="0" smtClean="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cstate="print"/>
          <a:stretch>
            <a:fillRect/>
          </a:stretch>
        </p:blipFill>
        <p:spPr>
          <a:xfrm>
            <a:off x="3081652" y="3609742"/>
            <a:ext cx="2412920" cy="2914807"/>
          </a:xfrm>
          <a:prstGeom prst="rect">
            <a:avLst/>
          </a:prstGeom>
        </p:spPr>
      </p:pic>
    </p:spTree>
    <p:extLst>
      <p:ext uri="{BB962C8B-B14F-4D97-AF65-F5344CB8AC3E}">
        <p14:creationId xmlns:p14="http://schemas.microsoft.com/office/powerpoint/2010/main" val="3734892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Initial problems for Bentham’s view</a:t>
            </a:r>
            <a:endParaRPr lang="en-US" dirty="0"/>
          </a:p>
        </p:txBody>
      </p:sp>
      <p:sp>
        <p:nvSpPr>
          <p:cNvPr id="2" name="Content Placeholder 1"/>
          <p:cNvSpPr>
            <a:spLocks noGrp="1"/>
          </p:cNvSpPr>
          <p:nvPr>
            <p:ph idx="1"/>
          </p:nvPr>
        </p:nvSpPr>
        <p:spPr/>
        <p:txBody>
          <a:bodyPr>
            <a:normAutofit fontScale="92500" lnSpcReduction="10000"/>
          </a:bodyPr>
          <a:lstStyle/>
          <a:p>
            <a:r>
              <a:rPr lang="en-US" dirty="0" smtClean="0"/>
              <a:t>Malicious </a:t>
            </a:r>
            <a:r>
              <a:rPr lang="en-US" dirty="0"/>
              <a:t>pleasures </a:t>
            </a:r>
            <a:r>
              <a:rPr lang="en-US" dirty="0" smtClean="0"/>
              <a:t>(</a:t>
            </a:r>
            <a:r>
              <a:rPr lang="en-US" dirty="0" err="1" smtClean="0"/>
              <a:t>schadenfreude</a:t>
            </a:r>
            <a:r>
              <a:rPr lang="en-US" dirty="0"/>
              <a:t>) </a:t>
            </a:r>
            <a:endParaRPr lang="en-US" dirty="0" smtClean="0"/>
          </a:p>
          <a:p>
            <a:r>
              <a:rPr lang="en-US" dirty="0" smtClean="0"/>
              <a:t>Necessary </a:t>
            </a:r>
            <a:r>
              <a:rPr lang="en-US" dirty="0"/>
              <a:t>elements of happiness that involve </a:t>
            </a:r>
            <a:r>
              <a:rPr lang="en-US" dirty="0" smtClean="0"/>
              <a:t>pain</a:t>
            </a:r>
            <a:r>
              <a:rPr lang="en-US" dirty="0"/>
              <a:t>.</a:t>
            </a:r>
            <a:r>
              <a:rPr lang="en-US" dirty="0" smtClean="0"/>
              <a:t> </a:t>
            </a:r>
          </a:p>
          <a:p>
            <a:r>
              <a:rPr lang="en-US" dirty="0" smtClean="0"/>
              <a:t>Being </a:t>
            </a:r>
            <a:r>
              <a:rPr lang="en-US" dirty="0"/>
              <a:t>in a </a:t>
            </a:r>
            <a:r>
              <a:rPr lang="en-US" dirty="0" smtClean="0"/>
              <a:t>semi permanent state </a:t>
            </a:r>
            <a:r>
              <a:rPr lang="en-US" dirty="0"/>
              <a:t>of intense pleasure is not sufficient for happiness.  </a:t>
            </a:r>
          </a:p>
          <a:p>
            <a:r>
              <a:rPr lang="en-US" dirty="0" smtClean="0"/>
              <a:t>These objections led Bentham’s follower Mill to argue that </a:t>
            </a:r>
            <a:r>
              <a:rPr lang="en-US" dirty="0"/>
              <a:t>in such cases there is a </a:t>
            </a:r>
            <a:r>
              <a:rPr lang="en-US" dirty="0" smtClean="0"/>
              <a:t>difference in kind between certain mental pleasures and base or purely physical  pleasure.  </a:t>
            </a:r>
            <a:endParaRPr lang="en-US" dirty="0"/>
          </a:p>
          <a:p>
            <a:r>
              <a:rPr lang="en-US" dirty="0" smtClean="0"/>
              <a:t>Some pleasures are </a:t>
            </a:r>
            <a:r>
              <a:rPr lang="en-US" dirty="0"/>
              <a:t>qualitatively different from the physical </a:t>
            </a:r>
            <a:r>
              <a:rPr lang="en-US" dirty="0" smtClean="0"/>
              <a:t>pleasures </a:t>
            </a:r>
            <a:r>
              <a:rPr lang="en-US" dirty="0"/>
              <a:t>attended by sex, eating, </a:t>
            </a:r>
            <a:r>
              <a:rPr lang="en-US" dirty="0" err="1" smtClean="0"/>
              <a:t>schadenfreude</a:t>
            </a:r>
            <a:r>
              <a:rPr lang="en-US" dirty="0" smtClean="0"/>
              <a:t>, etc.  </a:t>
            </a:r>
            <a:endParaRPr lang="en-US" dirty="0"/>
          </a:p>
          <a:p>
            <a:endParaRPr lang="en-US" dirty="0"/>
          </a:p>
        </p:txBody>
      </p:sp>
    </p:spTree>
    <p:extLst>
      <p:ext uri="{BB962C8B-B14F-4D97-AF65-F5344CB8AC3E}">
        <p14:creationId xmlns:p14="http://schemas.microsoft.com/office/powerpoint/2010/main" val="1120484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9456"/>
            <a:ext cx="8913813" cy="914400"/>
          </a:xfrm>
        </p:spPr>
        <p:txBody>
          <a:bodyPr>
            <a:normAutofit fontScale="90000"/>
          </a:bodyPr>
          <a:lstStyle/>
          <a:p>
            <a:r>
              <a:rPr lang="en-US" dirty="0" smtClean="0"/>
              <a:t>Two pleasures (for example eating delicious food and philosophizing)</a:t>
            </a:r>
            <a:endParaRPr lang="en-US" dirty="0"/>
          </a:p>
        </p:txBody>
      </p:sp>
      <p:sp>
        <p:nvSpPr>
          <p:cNvPr id="2" name="Content Placeholder 1"/>
          <p:cNvSpPr>
            <a:spLocks noGrp="1"/>
          </p:cNvSpPr>
          <p:nvPr>
            <p:ph idx="1"/>
          </p:nvPr>
        </p:nvSpPr>
        <p:spPr>
          <a:xfrm>
            <a:off x="1114424" y="3592286"/>
            <a:ext cx="7610476" cy="3181047"/>
          </a:xfrm>
        </p:spPr>
        <p:txBody>
          <a:bodyPr>
            <a:normAutofit fontScale="92500" lnSpcReduction="10000"/>
          </a:bodyPr>
          <a:lstStyle/>
          <a:p>
            <a:pPr marL="0" indent="0">
              <a:buNone/>
            </a:pPr>
            <a:endParaRPr lang="en-US" dirty="0"/>
          </a:p>
          <a:p>
            <a:r>
              <a:rPr lang="en-US" sz="1600" dirty="0" smtClean="0"/>
              <a:t>“If one of the two is, by those who are competently acquainted with both, placed so far above the other that they prefer it, even though knowing it to be attended with a greater amount of discontent, and would not resign it for any quantity of the other pleasure which their nature is capable of, we are justified in ascribing to the preferred enjoyment a superiority in quality, so far outweighing quantity as to render it, in comparison, of small account.” (32)</a:t>
            </a:r>
          </a:p>
          <a:p>
            <a:r>
              <a:rPr lang="en-US" sz="1600" dirty="0" smtClean="0"/>
              <a:t>“It is better to be a human being dissatisfied than a pig satisfied; better to be Socrates dissatisfied than a fool satisfied.  And if the fool, or pig, is of a different opinion, it is only because they only know their side of the questions.” (33)</a:t>
            </a:r>
          </a:p>
        </p:txBody>
      </p:sp>
      <p:pic>
        <p:nvPicPr>
          <p:cNvPr id="4" name="Picture 3"/>
          <p:cNvPicPr>
            <a:picLocks noChangeAspect="1"/>
          </p:cNvPicPr>
          <p:nvPr/>
        </p:nvPicPr>
        <p:blipFill>
          <a:blip r:embed="rId3"/>
          <a:stretch>
            <a:fillRect/>
          </a:stretch>
        </p:blipFill>
        <p:spPr>
          <a:xfrm>
            <a:off x="2969380" y="1282908"/>
            <a:ext cx="3565137" cy="2660140"/>
          </a:xfrm>
          <a:prstGeom prst="rect">
            <a:avLst/>
          </a:prstGeom>
        </p:spPr>
      </p:pic>
      <p:pic>
        <p:nvPicPr>
          <p:cNvPr id="5" name="Picture 4"/>
          <p:cNvPicPr>
            <a:picLocks noChangeAspect="1"/>
          </p:cNvPicPr>
          <p:nvPr/>
        </p:nvPicPr>
        <p:blipFill>
          <a:blip r:embed="rId4"/>
          <a:stretch>
            <a:fillRect/>
          </a:stretch>
        </p:blipFill>
        <p:spPr>
          <a:xfrm>
            <a:off x="1" y="1282908"/>
            <a:ext cx="2806094" cy="2660140"/>
          </a:xfrm>
          <a:prstGeom prst="rect">
            <a:avLst/>
          </a:prstGeom>
        </p:spPr>
      </p:pic>
      <p:pic>
        <p:nvPicPr>
          <p:cNvPr id="6" name="Picture 5"/>
          <p:cNvPicPr>
            <a:picLocks noChangeAspect="1"/>
          </p:cNvPicPr>
          <p:nvPr/>
        </p:nvPicPr>
        <p:blipFill>
          <a:blip r:embed="rId5"/>
          <a:stretch>
            <a:fillRect/>
          </a:stretch>
        </p:blipFill>
        <p:spPr>
          <a:xfrm>
            <a:off x="6652381" y="1268428"/>
            <a:ext cx="2180513" cy="2674619"/>
          </a:xfrm>
          <a:prstGeom prst="rect">
            <a:avLst/>
          </a:prstGeom>
        </p:spPr>
      </p:pic>
    </p:spTree>
    <p:extLst>
      <p:ext uri="{BB962C8B-B14F-4D97-AF65-F5344CB8AC3E}">
        <p14:creationId xmlns:p14="http://schemas.microsoft.com/office/powerpoint/2010/main" val="130386005"/>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Perception.thmx</Template>
  <TotalTime>963</TotalTime>
  <Words>3941</Words>
  <Application>Microsoft Office PowerPoint</Application>
  <PresentationFormat>On-screen Show (4:3)</PresentationFormat>
  <Paragraphs>194</Paragraphs>
  <Slides>49</Slides>
  <Notes>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Perception</vt:lpstr>
      <vt:lpstr>Utilitarianism </vt:lpstr>
      <vt:lpstr>Utilitarianism and its application to moral issues</vt:lpstr>
      <vt:lpstr>Jeremy Bentham (1748-1832)</vt:lpstr>
      <vt:lpstr>Auto-Icon </vt:lpstr>
      <vt:lpstr>The view</vt:lpstr>
      <vt:lpstr>The radical innovation</vt:lpstr>
      <vt:lpstr>John Stuart Mill (1806-1873)</vt:lpstr>
      <vt:lpstr>Initial problems for Bentham’s view</vt:lpstr>
      <vt:lpstr>Two pleasures (for example eating delicious food and philosophizing)</vt:lpstr>
      <vt:lpstr>Greater faculties = greater capacity for happiness and suffering</vt:lpstr>
      <vt:lpstr>Mill’s act utilitarianism</vt:lpstr>
      <vt:lpstr>     Applications: Euthanasia </vt:lpstr>
      <vt:lpstr>Applications: Legalization of Marijuana</vt:lpstr>
      <vt:lpstr>Legalization continued</vt:lpstr>
      <vt:lpstr>Legalization continued</vt:lpstr>
      <vt:lpstr>Application: Nonhuman animals</vt:lpstr>
      <vt:lpstr>The Methods of Factory Farming</vt:lpstr>
      <vt:lpstr>The Methods Continued:</vt:lpstr>
      <vt:lpstr>Nonhuman animals continued</vt:lpstr>
      <vt:lpstr>Peter Singer’s Animal Liberation</vt:lpstr>
      <vt:lpstr>Peter Singer’s Animal Liberation</vt:lpstr>
      <vt:lpstr>Peter Singer’s Animal Liberation</vt:lpstr>
      <vt:lpstr>In Class Peer Based Learning Exercise </vt:lpstr>
      <vt:lpstr>Readings for next time: </vt:lpstr>
      <vt:lpstr>Structure of this section</vt:lpstr>
      <vt:lpstr>Problems for the view</vt:lpstr>
      <vt:lpstr>Reasons why we wouldn’t plug in:</vt:lpstr>
      <vt:lpstr>Problems for the view</vt:lpstr>
      <vt:lpstr>Unit 731: Japan’s Biowarfare Division </vt:lpstr>
      <vt:lpstr>Jim’s feelings</vt:lpstr>
      <vt:lpstr>Self-indulgent squeamishness?  </vt:lpstr>
      <vt:lpstr>Moral dilemmas, not obvious choices</vt:lpstr>
      <vt:lpstr>In class peer-based learning exercise:</vt:lpstr>
      <vt:lpstr>9/11 and Starvation</vt:lpstr>
      <vt:lpstr>PowerPoint Presentation</vt:lpstr>
      <vt:lpstr>Would we blame him if…</vt:lpstr>
      <vt:lpstr>According to a team of experts and Peter Unger…</vt:lpstr>
      <vt:lpstr>Some Standard Objections</vt:lpstr>
      <vt:lpstr>In Class Peer Based Learning Exercise</vt:lpstr>
      <vt:lpstr>Problems for the theory</vt:lpstr>
      <vt:lpstr>Motivation</vt:lpstr>
      <vt:lpstr>Hedonism</vt:lpstr>
      <vt:lpstr>Consequences</vt:lpstr>
      <vt:lpstr>Backward-Looking Reasons</vt:lpstr>
      <vt:lpstr>Utilitarianism is too demanding</vt:lpstr>
      <vt:lpstr>Possible responses:</vt:lpstr>
      <vt:lpstr>Utilitarianism can still be defended…</vt:lpstr>
      <vt:lpstr>Readings: </vt:lpstr>
      <vt:lpstr>In Class Peer Based Learning Exercise:</vt:lpstr>
    </vt:vector>
  </TitlesOfParts>
  <Company>University of Miami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Utilitarianism</dc:title>
  <dc:creator>Daniel Hampikian</dc:creator>
  <cp:lastModifiedBy>MDC</cp:lastModifiedBy>
  <cp:revision>111</cp:revision>
  <dcterms:created xsi:type="dcterms:W3CDTF">2013-02-18T21:54:34Z</dcterms:created>
  <dcterms:modified xsi:type="dcterms:W3CDTF">2013-06-11T11:47:19Z</dcterms:modified>
</cp:coreProperties>
</file>